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  <p:sldMasterId id="2147483661" r:id="rId2"/>
  </p:sldMasterIdLst>
  <p:notesMasterIdLst>
    <p:notesMasterId r:id="rId52"/>
  </p:notesMasterIdLst>
  <p:handoutMasterIdLst>
    <p:handoutMasterId r:id="rId53"/>
  </p:handoutMasterIdLst>
  <p:sldIdLst>
    <p:sldId id="256" r:id="rId3"/>
    <p:sldId id="392" r:id="rId4"/>
    <p:sldId id="403" r:id="rId5"/>
    <p:sldId id="366" r:id="rId6"/>
    <p:sldId id="340" r:id="rId7"/>
    <p:sldId id="267" r:id="rId8"/>
    <p:sldId id="344" r:id="rId9"/>
    <p:sldId id="401" r:id="rId10"/>
    <p:sldId id="404" r:id="rId11"/>
    <p:sldId id="303" r:id="rId12"/>
    <p:sldId id="325" r:id="rId13"/>
    <p:sldId id="371" r:id="rId14"/>
    <p:sldId id="444" r:id="rId15"/>
    <p:sldId id="405" r:id="rId16"/>
    <p:sldId id="436" r:id="rId17"/>
    <p:sldId id="437" r:id="rId18"/>
    <p:sldId id="438" r:id="rId19"/>
    <p:sldId id="439" r:id="rId20"/>
    <p:sldId id="440" r:id="rId21"/>
    <p:sldId id="442" r:id="rId22"/>
    <p:sldId id="424" r:id="rId23"/>
    <p:sldId id="373" r:id="rId24"/>
    <p:sldId id="422" r:id="rId25"/>
    <p:sldId id="374" r:id="rId26"/>
    <p:sldId id="425" r:id="rId27"/>
    <p:sldId id="408" r:id="rId28"/>
    <p:sldId id="450" r:id="rId29"/>
    <p:sldId id="426" r:id="rId30"/>
    <p:sldId id="431" r:id="rId31"/>
    <p:sldId id="427" r:id="rId32"/>
    <p:sldId id="432" r:id="rId33"/>
    <p:sldId id="428" r:id="rId34"/>
    <p:sldId id="433" r:id="rId35"/>
    <p:sldId id="429" r:id="rId36"/>
    <p:sldId id="434" r:id="rId37"/>
    <p:sldId id="443" r:id="rId38"/>
    <p:sldId id="441" r:id="rId39"/>
    <p:sldId id="451" r:id="rId40"/>
    <p:sldId id="380" r:id="rId41"/>
    <p:sldId id="454" r:id="rId42"/>
    <p:sldId id="456" r:id="rId43"/>
    <p:sldId id="455" r:id="rId44"/>
    <p:sldId id="452" r:id="rId45"/>
    <p:sldId id="453" r:id="rId46"/>
    <p:sldId id="457" r:id="rId47"/>
    <p:sldId id="458" r:id="rId48"/>
    <p:sldId id="448" r:id="rId49"/>
    <p:sldId id="449" r:id="rId50"/>
    <p:sldId id="321" r:id="rId51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E9EDF4"/>
    <a:srgbClr val="D0D8E8"/>
    <a:srgbClr val="DB820B"/>
    <a:srgbClr val="DA8F0B"/>
    <a:srgbClr val="FF9900"/>
    <a:srgbClr val="CC3300"/>
    <a:srgbClr val="D6E9D8"/>
    <a:srgbClr val="EFE0C8"/>
    <a:srgbClr val="EFE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39" autoAdjust="0"/>
    <p:restoredTop sz="94604"/>
  </p:normalViewPr>
  <p:slideViewPr>
    <p:cSldViewPr showGuides="1">
      <p:cViewPr>
        <p:scale>
          <a:sx n="75" d="100"/>
          <a:sy n="75" d="100"/>
        </p:scale>
        <p:origin x="-66" y="-10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A70FFBEA-A2C0-40B2-981A-40B6EF9D1A81}" type="datetimeFigureOut">
              <a:rPr lang="de-DE" smtClean="0"/>
              <a:t>19.09.2019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27EA4A06-14A4-470D-AC98-D77B8E7356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33570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985472B4-A8F5-4AAC-8AF9-E73AECEF49A5}" type="datetimeFigureOut">
              <a:rPr lang="de-DE" smtClean="0"/>
              <a:t>19.09.2019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91EBFD06-840E-465F-BEE3-A3A19D45DC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2898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73297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12175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46298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59202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85570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03502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43741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0844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1217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1217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6418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0628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86635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12175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49063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5652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 I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((Bitte BR spezifische Kontaktinformationen  einfügen!))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4601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700808"/>
            <a:ext cx="8229600" cy="4248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 I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((Bitte BR spezifische Kontaktinformationen  einfügen!))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4806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700809"/>
            <a:ext cx="2057400" cy="4248472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700809"/>
            <a:ext cx="6019800" cy="4248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 I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((Bitte BR spezifische Kontaktinformationen  einfügen!))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282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5578F-D45E-4A30-99E3-467545B9B90F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/>
              <a:t>19.09.2019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B1211-7B49-4300-A115-3D28D71FD581}" type="slidenum">
              <a:rPr lang="de-DE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824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5578F-D45E-4A30-99E3-467545B9B90F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/>
              <a:t>19.09.2019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B1211-7B49-4300-A115-3D28D71FD581}" type="slidenum">
              <a:rPr lang="de-DE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696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5578F-D45E-4A30-99E3-467545B9B90F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/>
              <a:t>19.09.2019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B1211-7B49-4300-A115-3D28D71FD581}" type="slidenum">
              <a:rPr lang="de-DE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594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5578F-D45E-4A30-99E3-467545B9B90F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/>
              <a:t>19.09.2019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B1211-7B49-4300-A115-3D28D71FD581}" type="slidenum">
              <a:rPr lang="de-DE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143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5578F-D45E-4A30-99E3-467545B9B90F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/>
              <a:t>19.09.2019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B1211-7B49-4300-A115-3D28D71FD581}" type="slidenum">
              <a:rPr lang="de-DE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9828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5578F-D45E-4A30-99E3-467545B9B90F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/>
              <a:t>19.09.2019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B1211-7B49-4300-A115-3D28D71FD581}" type="slidenum">
              <a:rPr lang="de-DE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0334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5578F-D45E-4A30-99E3-467545B9B90F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/>
              <a:t>19.09.2019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B1211-7B49-4300-A115-3D28D71FD581}" type="slidenum">
              <a:rPr lang="de-DE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5256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5578F-D45E-4A30-99E3-467545B9B90F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/>
              <a:t>19.09.2019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B1211-7B49-4300-A115-3D28D71FD581}" type="slidenum">
              <a:rPr lang="de-DE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453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infach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  <a:prstGeom prst="rect">
            <a:avLst/>
          </a:prstGeom>
          <a:solidFill>
            <a:srgbClr val="EFE0C8"/>
          </a:solidFill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 I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((Bitte BR spezifische Kontaktinformationen  einfügen!))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42166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5578F-D45E-4A30-99E3-467545B9B90F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/>
              <a:t>19.09.2019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B1211-7B49-4300-A115-3D28D71FD581}" type="slidenum">
              <a:rPr lang="de-DE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7036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5578F-D45E-4A30-99E3-467545B9B90F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/>
              <a:t>19.09.2019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B1211-7B49-4300-A115-3D28D71FD581}" type="slidenum">
              <a:rPr lang="de-DE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2643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5578F-D45E-4A30-99E3-467545B9B90F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/>
              <a:t>19.09.2019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B1211-7B49-4300-A115-3D28D71FD581}" type="slidenum">
              <a:rPr lang="de-DE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711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79512" y="6356350"/>
            <a:ext cx="3024336" cy="365125"/>
          </a:xfrm>
        </p:spPr>
        <p:txBody>
          <a:bodyPr/>
          <a:lstStyle/>
          <a:p>
            <a:r>
              <a:rPr lang="de-DE"/>
              <a:t>Implementationsveranstaltung zur Einführung der Kernlehrpläne Gymnasium SI I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((Bitte BR spezifische Kontaktinformationen  einfügen!))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2877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 I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((Bitte BR spezifische Kontaktinformationen  einfügen!))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6187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4038600" cy="41764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00808"/>
            <a:ext cx="4038600" cy="41764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 I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((Bitte BR spezifische Kontaktinformationen  einfügen!))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3358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28801"/>
            <a:ext cx="4040188" cy="5460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0239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628801"/>
            <a:ext cx="4041775" cy="5460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0239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 I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((Bitte BR spezifische Kontaktinformationen  einfügen!))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6295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3682752" cy="360040"/>
          </a:xfrm>
        </p:spPr>
        <p:txBody>
          <a:bodyPr/>
          <a:lstStyle/>
          <a:p>
            <a:r>
              <a:rPr lang="de-DE"/>
              <a:t>Implementationsveranstaltung zur Einführung der Kernlehrpläne Gymnasium SI I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427984" y="6356350"/>
            <a:ext cx="2952328" cy="365125"/>
          </a:xfrm>
        </p:spPr>
        <p:txBody>
          <a:bodyPr/>
          <a:lstStyle/>
          <a:p>
            <a:r>
              <a:rPr lang="de-DE"/>
              <a:t>((Bitte BR spezifische Kontaktinformationen  einfügen!))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3604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 I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((Bitte BR spezifische Kontaktinformationen  einfügen!))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0744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772817"/>
            <a:ext cx="5486400" cy="29547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81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 I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((Bitte BR spezifische Kontaktinformationen  einfügen!))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3871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79512" y="6356350"/>
            <a:ext cx="29626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/>
              <a:t>Implementationsveranstaltung zur Einführung der Kernlehrpläne Gymnasium SI I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((Bitte BR spezifische Kontaktinformationen  einfügen!))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extplatzhalter 2"/>
          <p:cNvSpPr>
            <a:spLocks noGrp="1"/>
          </p:cNvSpPr>
          <p:nvPr>
            <p:ph type="body" idx="1"/>
          </p:nvPr>
        </p:nvSpPr>
        <p:spPr>
          <a:xfrm>
            <a:off x="494655" y="1700808"/>
            <a:ext cx="8229600" cy="4248472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1" name="Picture 2" descr="Logo QUA-LiS NRW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07" y="317579"/>
            <a:ext cx="2153277" cy="61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Gerade Verbindung 12"/>
          <p:cNvCxnSpPr/>
          <p:nvPr/>
        </p:nvCxnSpPr>
        <p:spPr>
          <a:xfrm>
            <a:off x="467544" y="1556792"/>
            <a:ext cx="8208912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CustomShape 6"/>
          <p:cNvSpPr/>
          <p:nvPr/>
        </p:nvSpPr>
        <p:spPr>
          <a:xfrm>
            <a:off x="0" y="6060575"/>
            <a:ext cx="2987640" cy="143640"/>
          </a:xfrm>
          <a:prstGeom prst="rect">
            <a:avLst/>
          </a:prstGeom>
          <a:gradFill>
            <a:gsLst>
              <a:gs pos="0">
                <a:srgbClr val="008000"/>
              </a:gs>
              <a:gs pos="100000">
                <a:srgbClr val="FFFFCC"/>
              </a:gs>
            </a:gsLst>
            <a:lin ang="0"/>
          </a:gradFill>
          <a:ln w="25560">
            <a:noFill/>
          </a:ln>
        </p:spPr>
      </p:sp>
      <p:sp>
        <p:nvSpPr>
          <p:cNvPr id="15" name="CustomShape 8"/>
          <p:cNvSpPr/>
          <p:nvPr/>
        </p:nvSpPr>
        <p:spPr>
          <a:xfrm>
            <a:off x="3090600" y="6060575"/>
            <a:ext cx="2987640" cy="143640"/>
          </a:xfrm>
          <a:prstGeom prst="rect">
            <a:avLst/>
          </a:prstGeom>
          <a:gradFill>
            <a:gsLst>
              <a:gs pos="0">
                <a:srgbClr val="808080"/>
              </a:gs>
              <a:gs pos="100000">
                <a:srgbClr val="FFFFCC"/>
              </a:gs>
            </a:gsLst>
            <a:lin ang="0"/>
          </a:gradFill>
          <a:ln w="25560">
            <a:noFill/>
          </a:ln>
        </p:spPr>
      </p:sp>
      <p:sp>
        <p:nvSpPr>
          <p:cNvPr id="16" name="Rechteck 15"/>
          <p:cNvSpPr/>
          <p:nvPr/>
        </p:nvSpPr>
        <p:spPr>
          <a:xfrm>
            <a:off x="6158160" y="6060640"/>
            <a:ext cx="2988000" cy="144016"/>
          </a:xfrm>
          <a:prstGeom prst="rect">
            <a:avLst/>
          </a:prstGeom>
          <a:gradFill flip="none" rotWithShape="1">
            <a:gsLst>
              <a:gs pos="1000">
                <a:srgbClr val="FFFFCC"/>
              </a:gs>
              <a:gs pos="100000">
                <a:srgbClr val="FF0000"/>
              </a:gs>
              <a:gs pos="100000">
                <a:srgbClr val="D1C39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 descr="Q:\Projekte\KLP-Entwicklung Gymnasium SI\Organisation\Formulare und Logos\klp_logo-farbe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5481"/>
            <a:ext cx="2471588" cy="93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V:\QUA-LIS\Formulare und Muster\AbsenderKennungMSB neu-farbig.jp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588" y="332728"/>
            <a:ext cx="3018668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359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5578F-D45E-4A30-99E3-467545B9B90F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19.09.2019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B1211-7B49-4300-A115-3D28D71FD58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316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700809"/>
            <a:ext cx="7772400" cy="792087"/>
          </a:xfrm>
        </p:spPr>
        <p:txBody>
          <a:bodyPr/>
          <a:lstStyle/>
          <a:p>
            <a:pPr algn="ctr"/>
            <a:r>
              <a:rPr lang="de-DE" sz="4000" b="1" cap="small" dirty="0">
                <a:solidFill>
                  <a:srgbClr val="002060"/>
                </a:solidFill>
              </a:rPr>
              <a:t>Herzlich willkommen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59632" y="3140968"/>
            <a:ext cx="6400800" cy="2736304"/>
          </a:xfrm>
        </p:spPr>
        <p:txBody>
          <a:bodyPr>
            <a:noAutofit/>
          </a:bodyPr>
          <a:lstStyle/>
          <a:p>
            <a:r>
              <a:rPr lang="de-DE" sz="3600" dirty="0">
                <a:solidFill>
                  <a:srgbClr val="002060"/>
                </a:solidFill>
              </a:rPr>
              <a:t>Neue Kernlehrpläne für die </a:t>
            </a:r>
          </a:p>
          <a:p>
            <a:r>
              <a:rPr lang="de-DE" sz="3600" dirty="0">
                <a:solidFill>
                  <a:srgbClr val="002060"/>
                </a:solidFill>
              </a:rPr>
              <a:t>Sekundarstufe I des Gymnasiums</a:t>
            </a:r>
          </a:p>
          <a:p>
            <a:endParaRPr lang="de-DE" sz="3600" dirty="0">
              <a:solidFill>
                <a:srgbClr val="002060"/>
              </a:solidFill>
            </a:endParaRPr>
          </a:p>
          <a:p>
            <a:r>
              <a:rPr lang="de-DE" sz="3200" dirty="0">
                <a:solidFill>
                  <a:srgbClr val="002060"/>
                </a:solidFill>
              </a:rPr>
              <a:t>Kernlehrplan Erdkunde</a:t>
            </a:r>
          </a:p>
        </p:txBody>
      </p:sp>
    </p:spTree>
    <p:extLst>
      <p:ext uri="{BB962C8B-B14F-4D97-AF65-F5344CB8AC3E}">
        <p14:creationId xmlns:p14="http://schemas.microsoft.com/office/powerpoint/2010/main" val="3070786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Aufträge für alle </a:t>
            </a:r>
            <a:r>
              <a:rPr lang="de-DE" dirty="0" smtClean="0"/>
              <a:t>Fächer insbesondere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ts val="1200"/>
              </a:spcBef>
            </a:pPr>
            <a:r>
              <a:rPr lang="de-DE" dirty="0"/>
              <a:t>Bildung in der digitalen Welt</a:t>
            </a:r>
            <a:br>
              <a:rPr lang="de-DE" dirty="0"/>
            </a:br>
            <a:r>
              <a:rPr lang="de-DE" dirty="0"/>
              <a:t>Grundlage: Medienkompetenzrahmen NRW (MKR)</a:t>
            </a:r>
          </a:p>
          <a:p>
            <a:pPr>
              <a:spcBef>
                <a:spcPts val="1200"/>
              </a:spcBef>
            </a:pPr>
            <a:r>
              <a:rPr lang="de-DE" dirty="0"/>
              <a:t>Verbraucherbildung</a:t>
            </a:r>
            <a:br>
              <a:rPr lang="de-DE" dirty="0"/>
            </a:br>
            <a:r>
              <a:rPr lang="de-DE" dirty="0"/>
              <a:t>Grundlage: Rahmenvorgabe Verbraucherbildung in Schule (RV-VB)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Einbindung in die Kernlehrpläne</a:t>
            </a:r>
          </a:p>
          <a:p>
            <a:pPr>
              <a:spcBef>
                <a:spcPts val="1200"/>
              </a:spcBef>
            </a:pPr>
            <a:r>
              <a:rPr lang="de-DE" dirty="0"/>
              <a:t>Fachspezifische Anbindung und Konkretisierung</a:t>
            </a:r>
          </a:p>
          <a:p>
            <a:pPr>
              <a:spcBef>
                <a:spcPts val="1200"/>
              </a:spcBef>
            </a:pPr>
            <a:r>
              <a:rPr lang="de-DE" dirty="0"/>
              <a:t>Erreichen der Ziele der Vorgaben arbeitsteilig im Zusammenspiel aller Fächer und im Verlauf des gesamten Bildungsgangs</a:t>
            </a:r>
          </a:p>
          <a:p>
            <a:pPr>
              <a:spcBef>
                <a:spcPts val="1200"/>
              </a:spcBef>
            </a:pPr>
            <a:r>
              <a:rPr lang="de-DE" dirty="0"/>
              <a:t>Synopsen dazu werden den Schulen über den Lehrplannavigator zur Verfügung gestellt</a:t>
            </a:r>
            <a:r>
              <a:rPr lang="de-DE" dirty="0" smtClean="0"/>
              <a:t>.</a:t>
            </a:r>
            <a:endParaRPr lang="de-DE" dirty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Implementationsveranstaltung zur Einführung der Kernlehrpläne Gymnasium SI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3C203866-80FD-2A40-A83A-AFCDEC564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5169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Fachliche Einbindung des MKR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180880" y="6356351"/>
            <a:ext cx="3682752" cy="360040"/>
          </a:xfrm>
        </p:spPr>
        <p:txBody>
          <a:bodyPr/>
          <a:lstStyle/>
          <a:p>
            <a:r>
              <a:rPr lang="de-DE" dirty="0"/>
              <a:t>Implementationsveranstaltung zur Einführung der Kernlehrpläne Gymnasium SI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709A05ED-B2EF-7849-8B3F-CEEC04BF3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11</a:t>
            </a:fld>
            <a:endParaRPr lang="de-DE"/>
          </a:p>
        </p:txBody>
      </p:sp>
      <p:pic>
        <p:nvPicPr>
          <p:cNvPr id="6" name="Grafik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5472608" cy="42484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Textfeld 6"/>
          <p:cNvSpPr txBox="1"/>
          <p:nvPr/>
        </p:nvSpPr>
        <p:spPr>
          <a:xfrm>
            <a:off x="6228184" y="2106545"/>
            <a:ext cx="1917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Gebrauch digitaler</a:t>
            </a:r>
          </a:p>
          <a:p>
            <a:r>
              <a:rPr lang="de-DE" dirty="0"/>
              <a:t>Basiswerkzeuge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6228184" y="4438853"/>
            <a:ext cx="1973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Thematisierung in</a:t>
            </a:r>
          </a:p>
          <a:p>
            <a:r>
              <a:rPr lang="de-DE" dirty="0"/>
              <a:t>fachlichen Inhalten</a:t>
            </a:r>
          </a:p>
        </p:txBody>
      </p:sp>
      <p:sp>
        <p:nvSpPr>
          <p:cNvPr id="9" name="Rechteck 8"/>
          <p:cNvSpPr/>
          <p:nvPr/>
        </p:nvSpPr>
        <p:spPr>
          <a:xfrm>
            <a:off x="467544" y="4725144"/>
            <a:ext cx="5328592" cy="86409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467544" y="2593479"/>
            <a:ext cx="864096" cy="208823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1403648" y="2593479"/>
            <a:ext cx="3456384" cy="208823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6228184" y="3104018"/>
            <a:ext cx="22892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Entwicklung fachlicher</a:t>
            </a:r>
          </a:p>
          <a:p>
            <a:r>
              <a:rPr lang="de-DE" dirty="0"/>
              <a:t>Kompetenzen mithilfe</a:t>
            </a:r>
          </a:p>
          <a:p>
            <a:r>
              <a:rPr lang="de-DE" dirty="0"/>
              <a:t>digitaler Medien</a:t>
            </a:r>
          </a:p>
        </p:txBody>
      </p:sp>
      <p:grpSp>
        <p:nvGrpSpPr>
          <p:cNvPr id="13" name="Gruppieren 12">
            <a:extLst>
              <a:ext uri="{FF2B5EF4-FFF2-40B4-BE49-F238E27FC236}">
                <a16:creationId xmlns="" xmlns:a16="http://schemas.microsoft.com/office/drawing/2014/main" id="{53BE227B-2982-E848-9B0D-5F249B84F54C}"/>
              </a:ext>
            </a:extLst>
          </p:cNvPr>
          <p:cNvGrpSpPr/>
          <p:nvPr/>
        </p:nvGrpSpPr>
        <p:grpSpPr>
          <a:xfrm>
            <a:off x="719572" y="3501878"/>
            <a:ext cx="360040" cy="369332"/>
            <a:chOff x="719572" y="3501878"/>
            <a:chExt cx="360040" cy="369332"/>
          </a:xfrm>
        </p:grpSpPr>
        <p:sp>
          <p:nvSpPr>
            <p:cNvPr id="14" name="Oval 12">
              <a:extLst>
                <a:ext uri="{FF2B5EF4-FFF2-40B4-BE49-F238E27FC236}">
                  <a16:creationId xmlns="" xmlns:a16="http://schemas.microsoft.com/office/drawing/2014/main" id="{4CF1D672-DABD-234B-B52D-8265240EFCDB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Textfeld 14">
              <a:extLst>
                <a:ext uri="{FF2B5EF4-FFF2-40B4-BE49-F238E27FC236}">
                  <a16:creationId xmlns="" xmlns:a16="http://schemas.microsoft.com/office/drawing/2014/main" id="{FCEE5356-BF29-B544-B28F-FB39D0247DCC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1</a:t>
              </a:r>
            </a:p>
          </p:txBody>
        </p:sp>
      </p:grpSp>
      <p:grpSp>
        <p:nvGrpSpPr>
          <p:cNvPr id="16" name="Gruppieren 15">
            <a:extLst>
              <a:ext uri="{FF2B5EF4-FFF2-40B4-BE49-F238E27FC236}">
                <a16:creationId xmlns="" xmlns:a16="http://schemas.microsoft.com/office/drawing/2014/main" id="{1E4900B7-0389-2142-A503-C7E94BF0E330}"/>
              </a:ext>
            </a:extLst>
          </p:cNvPr>
          <p:cNvGrpSpPr/>
          <p:nvPr/>
        </p:nvGrpSpPr>
        <p:grpSpPr>
          <a:xfrm>
            <a:off x="6228184" y="2780928"/>
            <a:ext cx="360040" cy="369332"/>
            <a:chOff x="719572" y="3501878"/>
            <a:chExt cx="360040" cy="369332"/>
          </a:xfrm>
        </p:grpSpPr>
        <p:sp>
          <p:nvSpPr>
            <p:cNvPr id="17" name="Oval 20">
              <a:extLst>
                <a:ext uri="{FF2B5EF4-FFF2-40B4-BE49-F238E27FC236}">
                  <a16:creationId xmlns="" xmlns:a16="http://schemas.microsoft.com/office/drawing/2014/main" id="{2F9A1A72-34E5-E34B-B367-20BDFA369576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Textfeld 17">
              <a:extLst>
                <a:ext uri="{FF2B5EF4-FFF2-40B4-BE49-F238E27FC236}">
                  <a16:creationId xmlns="" xmlns:a16="http://schemas.microsoft.com/office/drawing/2014/main" id="{3A62F9D1-6043-0346-831A-84387D34B959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2</a:t>
              </a:r>
            </a:p>
          </p:txBody>
        </p:sp>
      </p:grpSp>
      <p:grpSp>
        <p:nvGrpSpPr>
          <p:cNvPr id="19" name="Gruppieren 18">
            <a:extLst>
              <a:ext uri="{FF2B5EF4-FFF2-40B4-BE49-F238E27FC236}">
                <a16:creationId xmlns="" xmlns:a16="http://schemas.microsoft.com/office/drawing/2014/main" id="{F002D604-5919-CB44-9E40-4E6144FBAAFB}"/>
              </a:ext>
            </a:extLst>
          </p:cNvPr>
          <p:cNvGrpSpPr/>
          <p:nvPr/>
        </p:nvGrpSpPr>
        <p:grpSpPr>
          <a:xfrm>
            <a:off x="6228184" y="4050652"/>
            <a:ext cx="360040" cy="369332"/>
            <a:chOff x="719572" y="3501878"/>
            <a:chExt cx="360040" cy="369332"/>
          </a:xfrm>
        </p:grpSpPr>
        <p:sp>
          <p:nvSpPr>
            <p:cNvPr id="20" name="Oval 23">
              <a:extLst>
                <a:ext uri="{FF2B5EF4-FFF2-40B4-BE49-F238E27FC236}">
                  <a16:creationId xmlns="" xmlns:a16="http://schemas.microsoft.com/office/drawing/2014/main" id="{74E04825-B227-6544-BF88-617D137DF410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Textfeld 20">
              <a:extLst>
                <a:ext uri="{FF2B5EF4-FFF2-40B4-BE49-F238E27FC236}">
                  <a16:creationId xmlns="" xmlns:a16="http://schemas.microsoft.com/office/drawing/2014/main" id="{60521FE4-F1A9-7645-A007-1CDDFBA09550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3</a:t>
              </a:r>
            </a:p>
          </p:txBody>
        </p:sp>
      </p:grpSp>
      <p:grpSp>
        <p:nvGrpSpPr>
          <p:cNvPr id="22" name="Gruppieren 21">
            <a:extLst>
              <a:ext uri="{FF2B5EF4-FFF2-40B4-BE49-F238E27FC236}">
                <a16:creationId xmlns="" xmlns:a16="http://schemas.microsoft.com/office/drawing/2014/main" id="{B8BFBAE7-DB75-DE4B-A11A-271D67C34016}"/>
              </a:ext>
            </a:extLst>
          </p:cNvPr>
          <p:cNvGrpSpPr/>
          <p:nvPr/>
        </p:nvGrpSpPr>
        <p:grpSpPr>
          <a:xfrm>
            <a:off x="6228184" y="1700808"/>
            <a:ext cx="360040" cy="369332"/>
            <a:chOff x="719572" y="3501878"/>
            <a:chExt cx="360040" cy="369332"/>
          </a:xfrm>
        </p:grpSpPr>
        <p:sp>
          <p:nvSpPr>
            <p:cNvPr id="23" name="Oval 26">
              <a:extLst>
                <a:ext uri="{FF2B5EF4-FFF2-40B4-BE49-F238E27FC236}">
                  <a16:creationId xmlns="" xmlns:a16="http://schemas.microsoft.com/office/drawing/2014/main" id="{21A52B08-CCAB-F647-AFF2-D68378C0118A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Textfeld 23">
              <a:extLst>
                <a:ext uri="{FF2B5EF4-FFF2-40B4-BE49-F238E27FC236}">
                  <a16:creationId xmlns="" xmlns:a16="http://schemas.microsoft.com/office/drawing/2014/main" id="{1ED25FB5-EAF7-5444-9742-C5EA10C3C659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1</a:t>
              </a:r>
            </a:p>
          </p:txBody>
        </p:sp>
      </p:grpSp>
      <p:grpSp>
        <p:nvGrpSpPr>
          <p:cNvPr id="25" name="Gruppieren 24">
            <a:extLst>
              <a:ext uri="{FF2B5EF4-FFF2-40B4-BE49-F238E27FC236}">
                <a16:creationId xmlns="" xmlns:a16="http://schemas.microsoft.com/office/drawing/2014/main" id="{4C2DABBD-0F48-9243-B2CB-41F2B25A463F}"/>
              </a:ext>
            </a:extLst>
          </p:cNvPr>
          <p:cNvGrpSpPr/>
          <p:nvPr/>
        </p:nvGrpSpPr>
        <p:grpSpPr>
          <a:xfrm>
            <a:off x="2987824" y="5007659"/>
            <a:ext cx="360040" cy="369332"/>
            <a:chOff x="719572" y="3501878"/>
            <a:chExt cx="360040" cy="369332"/>
          </a:xfrm>
        </p:grpSpPr>
        <p:sp>
          <p:nvSpPr>
            <p:cNvPr id="26" name="Oval 29">
              <a:extLst>
                <a:ext uri="{FF2B5EF4-FFF2-40B4-BE49-F238E27FC236}">
                  <a16:creationId xmlns="" xmlns:a16="http://schemas.microsoft.com/office/drawing/2014/main" id="{1038C4E1-09A6-A74C-BF7A-59BEDFDCF5C4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Textfeld 26">
              <a:extLst>
                <a:ext uri="{FF2B5EF4-FFF2-40B4-BE49-F238E27FC236}">
                  <a16:creationId xmlns="" xmlns:a16="http://schemas.microsoft.com/office/drawing/2014/main" id="{A55B6619-9A41-4545-BA0F-37EDA0368B09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3</a:t>
              </a:r>
            </a:p>
          </p:txBody>
        </p:sp>
      </p:grpSp>
      <p:grpSp>
        <p:nvGrpSpPr>
          <p:cNvPr id="28" name="Gruppieren 27">
            <a:extLst>
              <a:ext uri="{FF2B5EF4-FFF2-40B4-BE49-F238E27FC236}">
                <a16:creationId xmlns="" xmlns:a16="http://schemas.microsoft.com/office/drawing/2014/main" id="{E27A8DA5-546F-254D-908C-13FD88A687E2}"/>
              </a:ext>
            </a:extLst>
          </p:cNvPr>
          <p:cNvGrpSpPr/>
          <p:nvPr/>
        </p:nvGrpSpPr>
        <p:grpSpPr>
          <a:xfrm>
            <a:off x="2987824" y="3492586"/>
            <a:ext cx="360040" cy="369332"/>
            <a:chOff x="719572" y="3501878"/>
            <a:chExt cx="360040" cy="369332"/>
          </a:xfrm>
        </p:grpSpPr>
        <p:sp>
          <p:nvSpPr>
            <p:cNvPr id="29" name="Oval 32">
              <a:extLst>
                <a:ext uri="{FF2B5EF4-FFF2-40B4-BE49-F238E27FC236}">
                  <a16:creationId xmlns="" xmlns:a16="http://schemas.microsoft.com/office/drawing/2014/main" id="{F587E511-5D56-0C42-8AB2-0FBB75ADE2BB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Textfeld 29">
              <a:extLst>
                <a:ext uri="{FF2B5EF4-FFF2-40B4-BE49-F238E27FC236}">
                  <a16:creationId xmlns="" xmlns:a16="http://schemas.microsoft.com/office/drawing/2014/main" id="{A7DEE4C2-3855-C449-9906-CE830B89C656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2</a:t>
              </a:r>
            </a:p>
          </p:txBody>
        </p:sp>
      </p:grpSp>
      <p:sp>
        <p:nvSpPr>
          <p:cNvPr id="31" name="Textfeld 30"/>
          <p:cNvSpPr txBox="1"/>
          <p:nvPr/>
        </p:nvSpPr>
        <p:spPr>
          <a:xfrm>
            <a:off x="6228184" y="5445224"/>
            <a:ext cx="1531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Informatische</a:t>
            </a:r>
          </a:p>
          <a:p>
            <a:r>
              <a:rPr lang="de-DE" dirty="0" smtClean="0"/>
              <a:t>Grundbildung </a:t>
            </a:r>
            <a:endParaRPr lang="de-DE" dirty="0"/>
          </a:p>
        </p:txBody>
      </p:sp>
      <p:grpSp>
        <p:nvGrpSpPr>
          <p:cNvPr id="32" name="Gruppieren 31">
            <a:extLst>
              <a:ext uri="{FF2B5EF4-FFF2-40B4-BE49-F238E27FC236}">
                <a16:creationId xmlns="" xmlns:a16="http://schemas.microsoft.com/office/drawing/2014/main" id="{F002D604-5919-CB44-9E40-4E6144FBAAFB}"/>
              </a:ext>
            </a:extLst>
          </p:cNvPr>
          <p:cNvGrpSpPr/>
          <p:nvPr/>
        </p:nvGrpSpPr>
        <p:grpSpPr>
          <a:xfrm>
            <a:off x="6228184" y="5085184"/>
            <a:ext cx="360040" cy="369332"/>
            <a:chOff x="719572" y="3501878"/>
            <a:chExt cx="360040" cy="369332"/>
          </a:xfrm>
        </p:grpSpPr>
        <p:sp>
          <p:nvSpPr>
            <p:cNvPr id="33" name="Oval 23">
              <a:extLst>
                <a:ext uri="{FF2B5EF4-FFF2-40B4-BE49-F238E27FC236}">
                  <a16:creationId xmlns="" xmlns:a16="http://schemas.microsoft.com/office/drawing/2014/main" id="{74E04825-B227-6544-BF88-617D137DF410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Textfeld 33">
              <a:extLst>
                <a:ext uri="{FF2B5EF4-FFF2-40B4-BE49-F238E27FC236}">
                  <a16:creationId xmlns="" xmlns:a16="http://schemas.microsoft.com/office/drawing/2014/main" id="{60521FE4-F1A9-7645-A007-1CDDFBA09550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>
                  <a:solidFill>
                    <a:srgbClr val="002060"/>
                  </a:solidFill>
                </a:rPr>
                <a:t>4</a:t>
              </a:r>
              <a:endParaRPr lang="de-DE" dirty="0">
                <a:solidFill>
                  <a:srgbClr val="002060"/>
                </a:solidFill>
              </a:endParaRPr>
            </a:p>
          </p:txBody>
        </p:sp>
      </p:grpSp>
      <p:sp>
        <p:nvSpPr>
          <p:cNvPr id="35" name="Rechteck 34"/>
          <p:cNvSpPr/>
          <p:nvPr/>
        </p:nvSpPr>
        <p:spPr>
          <a:xfrm>
            <a:off x="4932040" y="2590304"/>
            <a:ext cx="864096" cy="208823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6" name="Gruppieren 35">
            <a:extLst>
              <a:ext uri="{FF2B5EF4-FFF2-40B4-BE49-F238E27FC236}">
                <a16:creationId xmlns="" xmlns:a16="http://schemas.microsoft.com/office/drawing/2014/main" id="{53BE227B-2982-E848-9B0D-5F249B84F54C}"/>
              </a:ext>
            </a:extLst>
          </p:cNvPr>
          <p:cNvGrpSpPr/>
          <p:nvPr/>
        </p:nvGrpSpPr>
        <p:grpSpPr>
          <a:xfrm>
            <a:off x="5184068" y="3498703"/>
            <a:ext cx="360040" cy="369332"/>
            <a:chOff x="719572" y="3501878"/>
            <a:chExt cx="360040" cy="369332"/>
          </a:xfrm>
        </p:grpSpPr>
        <p:sp>
          <p:nvSpPr>
            <p:cNvPr id="37" name="Oval 12">
              <a:extLst>
                <a:ext uri="{FF2B5EF4-FFF2-40B4-BE49-F238E27FC236}">
                  <a16:creationId xmlns="" xmlns:a16="http://schemas.microsoft.com/office/drawing/2014/main" id="{4CF1D672-DABD-234B-B52D-8265240EFCDB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Textfeld 37">
              <a:extLst>
                <a:ext uri="{FF2B5EF4-FFF2-40B4-BE49-F238E27FC236}">
                  <a16:creationId xmlns="" xmlns:a16="http://schemas.microsoft.com/office/drawing/2014/main" id="{FCEE5356-BF29-B544-B28F-FB39D0247DCC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3984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FD0AACC-DB7C-CB49-A3A5-7DEFCD9E9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Fachliche Einbindung RV Verbraucherbildung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874F4ADD-174B-B64E-A227-DBE92DE34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100" y="3671612"/>
            <a:ext cx="8229600" cy="2349676"/>
          </a:xfrm>
        </p:spPr>
        <p:txBody>
          <a:bodyPr>
            <a:normAutofit fontScale="85000" lnSpcReduction="10000"/>
          </a:bodyPr>
          <a:lstStyle/>
          <a:p>
            <a:pPr marL="57150" indent="0">
              <a:buNone/>
            </a:pPr>
            <a:r>
              <a:rPr lang="de-DE" dirty="0"/>
              <a:t>Zieldimensionen (Z): Auseinandersetzung mit</a:t>
            </a:r>
          </a:p>
          <a:p>
            <a:pPr lvl="1"/>
            <a:r>
              <a:rPr lang="de-DE" dirty="0"/>
              <a:t>Individuellen Bedürfnissen und Bedarfen (Z1)</a:t>
            </a:r>
          </a:p>
          <a:p>
            <a:pPr lvl="1"/>
            <a:r>
              <a:rPr lang="de-DE" dirty="0"/>
              <a:t>Gesellschaftlichen Einflüssen auf Konsumentscheidungen (Z2)</a:t>
            </a:r>
          </a:p>
          <a:p>
            <a:pPr lvl="1"/>
            <a:r>
              <a:rPr lang="de-DE" dirty="0"/>
              <a:t>Individuellen und gesellschaftlichen Folgen des Konsums (Z3)</a:t>
            </a:r>
          </a:p>
          <a:p>
            <a:pPr lvl="1"/>
            <a:r>
              <a:rPr lang="de-DE" dirty="0"/>
              <a:t>Politisch-rechtlichen und sozioökonomischen Rahmenbedingungen (Z4)</a:t>
            </a:r>
          </a:p>
          <a:p>
            <a:pPr lvl="1"/>
            <a:r>
              <a:rPr lang="de-DE" dirty="0"/>
              <a:t>Kriterien für Konsumentscheidungen (Z5)</a:t>
            </a:r>
          </a:p>
          <a:p>
            <a:pPr lvl="1"/>
            <a:r>
              <a:rPr lang="de-DE" dirty="0"/>
              <a:t>Individuellen, kollektiven und politischen Gestaltungsoptionen des Konsums (Z6)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9254464C-DBE5-D140-8C4F-AED538988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Implementationsveranstaltung zur Einführung der Kernlehrpläne Gymnasium SI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C8F699CD-062A-4040-8174-44277F1AE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12</a:t>
            </a:fld>
            <a:endParaRPr lang="de-DE"/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xmlns="" id="{7F0ACA08-3046-BF4C-B006-0238D1FF36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166442"/>
              </p:ext>
            </p:extLst>
          </p:nvPr>
        </p:nvGraphicFramePr>
        <p:xfrm>
          <a:off x="435660" y="1715212"/>
          <a:ext cx="8251140" cy="1735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2785">
                  <a:extLst>
                    <a:ext uri="{9D8B030D-6E8A-4147-A177-3AD203B41FA5}">
                      <a16:colId xmlns:a16="http://schemas.microsoft.com/office/drawing/2014/main" xmlns="" val="673817853"/>
                    </a:ext>
                  </a:extLst>
                </a:gridCol>
                <a:gridCol w="2062785">
                  <a:extLst>
                    <a:ext uri="{9D8B030D-6E8A-4147-A177-3AD203B41FA5}">
                      <a16:colId xmlns:a16="http://schemas.microsoft.com/office/drawing/2014/main" xmlns="" val="3077496260"/>
                    </a:ext>
                  </a:extLst>
                </a:gridCol>
                <a:gridCol w="2062785">
                  <a:extLst>
                    <a:ext uri="{9D8B030D-6E8A-4147-A177-3AD203B41FA5}">
                      <a16:colId xmlns:a16="http://schemas.microsoft.com/office/drawing/2014/main" xmlns="" val="2782819226"/>
                    </a:ext>
                  </a:extLst>
                </a:gridCol>
                <a:gridCol w="2062785">
                  <a:extLst>
                    <a:ext uri="{9D8B030D-6E8A-4147-A177-3AD203B41FA5}">
                      <a16:colId xmlns:a16="http://schemas.microsoft.com/office/drawing/2014/main" xmlns="" val="2199123639"/>
                    </a:ext>
                  </a:extLst>
                </a:gridCol>
              </a:tblGrid>
              <a:tr h="820890">
                <a:tc gridSpan="4">
                  <a:txBody>
                    <a:bodyPr/>
                    <a:lstStyle/>
                    <a:p>
                      <a:pPr algn="ctr"/>
                      <a:r>
                        <a:rPr lang="de-DE" b="0" dirty="0">
                          <a:solidFill>
                            <a:srgbClr val="002060"/>
                          </a:solidFill>
                        </a:rPr>
                        <a:t>Übergreifender Bereich</a:t>
                      </a:r>
                    </a:p>
                    <a:p>
                      <a:pPr algn="ctr"/>
                      <a:r>
                        <a:rPr lang="de-DE" b="0" dirty="0">
                          <a:solidFill>
                            <a:srgbClr val="002060"/>
                          </a:solidFill>
                        </a:rPr>
                        <a:t>Allgemeiner Konsum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70416092"/>
                  </a:ext>
                </a:extLst>
              </a:tr>
              <a:tr h="820890">
                <a:tc>
                  <a:txBody>
                    <a:bodyPr/>
                    <a:lstStyle/>
                    <a:p>
                      <a:r>
                        <a:rPr lang="de-DE" dirty="0"/>
                        <a:t>Bereich A: Finanzen Marktgeschehen, Verbraucherrecht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Bereich B: Ernährung und Gesundheit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Bereich C: Medien und Information in der digitalen Welt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Bereich D: Leben, Wohnen Mobilität</a:t>
                      </a:r>
                    </a:p>
                    <a:p>
                      <a:endParaRPr lang="de-DE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751946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1193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12000" dirty="0"/>
              <a:t>Pause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Implementationsveranstaltung zur Einführung der Kernlehrpläne Gymnasium SI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9330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568952" cy="360040"/>
          </a:xfrm>
        </p:spPr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Implementationsveranstaltung zur Einführung der Kernlehrpläne Gymnasium SI 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19256" cy="4205064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Merkmale der neuen Kernlehrpläne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Übergreifende Aufgaben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/>
              <a:t>Schulinterne Lehrpläne 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Der Kernlehrplan Erdkunde im Detail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Fachliche Unterstützungsmaterialien</a:t>
            </a:r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AB873F37-CF66-B744-AE61-6B5786006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6514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BDFD080-5DB2-3C4C-A53C-84E131226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Schulinterne Lehrpläne - rechtlicher Rahmen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C6FAD3CF-0A8C-F548-86F8-EDFD249B1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Implementationsveranstaltung zur Einführung der Kernlehrpläne Gymnasium SI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3D00005F-551B-DC43-9AE4-EE6CA5CE2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15</a:t>
            </a:fld>
            <a:endParaRPr lang="de-DE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xmlns="" id="{2B853F5F-5949-794C-9799-C2F6F6D2C13D}"/>
              </a:ext>
            </a:extLst>
          </p:cNvPr>
          <p:cNvSpPr txBox="1">
            <a:spLocks/>
          </p:cNvSpPr>
          <p:nvPr/>
        </p:nvSpPr>
        <p:spPr>
          <a:xfrm>
            <a:off x="467544" y="1988840"/>
            <a:ext cx="8229600" cy="381642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de-DE" altLang="de-DE" sz="1800" b="1" dirty="0" err="1"/>
              <a:t>SchulG</a:t>
            </a:r>
            <a:r>
              <a:rPr lang="de-DE" altLang="de-DE" sz="1800" b="1" dirty="0"/>
              <a:t> §29</a:t>
            </a:r>
          </a:p>
          <a:p>
            <a:pPr marL="0" indent="0"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de-DE" altLang="de-DE" sz="1800" b="1" dirty="0"/>
              <a:t>Unterrichtsvorgaben</a:t>
            </a:r>
          </a:p>
          <a:p>
            <a:pPr marL="542925" indent="-542925">
              <a:spcBef>
                <a:spcPct val="50000"/>
              </a:spcBef>
              <a:buFontTx/>
              <a:buAutoNum type="arabicParenBoth"/>
            </a:pPr>
            <a:r>
              <a:rPr lang="de-DE" altLang="de-DE" sz="1800" dirty="0"/>
              <a:t>Das </a:t>
            </a:r>
            <a:r>
              <a:rPr lang="de-DE" altLang="de-DE" sz="1800" b="1" dirty="0"/>
              <a:t>Ministerium</a:t>
            </a:r>
            <a:r>
              <a:rPr lang="de-DE" altLang="de-DE" sz="1800" dirty="0"/>
              <a:t> erlässt in der Regel </a:t>
            </a:r>
            <a:r>
              <a:rPr lang="de-DE" altLang="de-DE" sz="1800" b="1" dirty="0"/>
              <a:t>schulformspezifische Vorgaben </a:t>
            </a:r>
            <a:r>
              <a:rPr lang="de-DE" altLang="de-DE" sz="1800" dirty="0"/>
              <a:t>für den Unterricht (Richtlinien, Rahmenvorgaben, </a:t>
            </a:r>
            <a:r>
              <a:rPr lang="de-DE" altLang="de-DE" sz="1800" b="1" dirty="0"/>
              <a:t>Lehrpläne</a:t>
            </a:r>
            <a:r>
              <a:rPr lang="de-DE" altLang="de-DE" sz="1800" dirty="0"/>
              <a:t>). Diese legen insbesondere die Ziele und Inhalte für die Bildungsgänge, Unterrichtsfächer und Lernbereiche fest und bestimmen die erwarteten Lernergebnisse (Bildungsstandards).</a:t>
            </a:r>
          </a:p>
          <a:p>
            <a:pPr marL="542925" indent="-542925">
              <a:spcBef>
                <a:spcPct val="50000"/>
              </a:spcBef>
              <a:buFontTx/>
              <a:buAutoNum type="arabicParenBoth"/>
            </a:pPr>
            <a:r>
              <a:rPr lang="de-DE" altLang="de-DE" sz="1800" dirty="0"/>
              <a:t>Die </a:t>
            </a:r>
            <a:r>
              <a:rPr lang="de-DE" altLang="de-DE" sz="1800" b="1" dirty="0"/>
              <a:t>Schulen</a:t>
            </a:r>
            <a:r>
              <a:rPr lang="de-DE" altLang="de-DE" sz="1800" dirty="0"/>
              <a:t> bestimmen auf der Grundlage der Unterrichtsvorgaben nach Absatz 1 in Verbindung mit ihrem Schulprogramm </a:t>
            </a:r>
            <a:r>
              <a:rPr lang="de-DE" altLang="de-DE" sz="1800" b="1" dirty="0"/>
              <a:t>schuleigene Unterrichtsvorgaben</a:t>
            </a:r>
            <a:r>
              <a:rPr lang="de-DE" altLang="de-DE" sz="1800" dirty="0"/>
              <a:t>.</a:t>
            </a:r>
          </a:p>
          <a:p>
            <a:pPr marL="542925" indent="-542925">
              <a:spcBef>
                <a:spcPct val="50000"/>
              </a:spcBef>
              <a:buFontTx/>
              <a:buAutoNum type="arabicParenBoth"/>
            </a:pPr>
            <a:r>
              <a:rPr lang="de-DE" altLang="de-DE" sz="1800" dirty="0"/>
              <a:t>Unterrichtsvorgaben nach den Absätzen 1 und 2 sind so zu fassen, dass für die Lehrerinnen und Lehrer ein </a:t>
            </a:r>
            <a:r>
              <a:rPr lang="de-DE" altLang="de-DE" sz="1800" b="1" dirty="0"/>
              <a:t>pädagogischer Gestaltungsspielraum </a:t>
            </a:r>
            <a:r>
              <a:rPr lang="de-DE" altLang="de-DE" sz="1800" dirty="0"/>
              <a:t>bleibt.</a:t>
            </a:r>
          </a:p>
          <a:p>
            <a:pPr marL="542925"/>
            <a:endParaRPr lang="de-DE" dirty="0"/>
          </a:p>
        </p:txBody>
      </p:sp>
      <p:pic>
        <p:nvPicPr>
          <p:cNvPr id="7" name="Picture 50" descr="paragraph_2">
            <a:extLst>
              <a:ext uri="{FF2B5EF4-FFF2-40B4-BE49-F238E27FC236}">
                <a16:creationId xmlns:a16="http://schemas.microsoft.com/office/drawing/2014/main" xmlns="" id="{85CD0BEE-55BF-0E44-98E6-E99F3FCD4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94" y="1772816"/>
            <a:ext cx="97631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5856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BDFD080-5DB2-3C4C-A53C-84E131226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Schulinterne Lehrpläne - rechtlicher Rahmen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C6FAD3CF-0A8C-F548-86F8-EDFD249B1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Implementationsveranstaltung zur Einführung der Kernlehrpläne Gymnasium SI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3D00005F-551B-DC43-9AE4-EE6CA5CE2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16</a:t>
            </a:fld>
            <a:endParaRPr lang="de-DE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xmlns="" id="{06F28B1B-32C5-6648-AE4A-7B465D11DF2C}"/>
              </a:ext>
            </a:extLst>
          </p:cNvPr>
          <p:cNvSpPr txBox="1">
            <a:spLocks/>
          </p:cNvSpPr>
          <p:nvPr/>
        </p:nvSpPr>
        <p:spPr>
          <a:xfrm>
            <a:off x="609600" y="1853208"/>
            <a:ext cx="8229600" cy="42050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de-DE" altLang="de-DE" sz="1600" b="1" dirty="0" err="1"/>
              <a:t>SchulG</a:t>
            </a:r>
            <a:r>
              <a:rPr lang="de-DE" altLang="de-DE" sz="1600" b="1" dirty="0"/>
              <a:t> §70</a:t>
            </a:r>
          </a:p>
          <a:p>
            <a:pPr marL="0" indent="0"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de-DE" altLang="de-DE" sz="1600" b="1" dirty="0"/>
              <a:t>Fachkonferenz, </a:t>
            </a:r>
            <a:r>
              <a:rPr lang="de-DE" altLang="de-DE" sz="1600" b="1" dirty="0" err="1"/>
              <a:t>Bildungsgangskonferenz</a:t>
            </a:r>
            <a:endParaRPr lang="de-DE" altLang="de-DE" sz="1600" b="1" dirty="0"/>
          </a:p>
          <a:p>
            <a:pPr marL="0" indent="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de-DE" altLang="de-DE" sz="1600" dirty="0"/>
              <a:t>…</a:t>
            </a:r>
          </a:p>
          <a:p>
            <a:pPr>
              <a:spcBef>
                <a:spcPct val="50000"/>
              </a:spcBef>
              <a:buFontTx/>
              <a:buAutoNum type="arabicParenBoth" startAt="3"/>
            </a:pPr>
            <a:r>
              <a:rPr lang="de-DE" altLang="de-DE" sz="1600" dirty="0"/>
              <a:t>Die Fachkonferenz berät über alle das Fach oder die Fachrichtung betreffenden Angelegenheiten einschließlich der Zusammenarbeit mit anderen Fächern. Sie trägt Verantwortung für die schulinterne Qualitätssicherung und </a:t>
            </a:r>
            <a:r>
              <a:rPr lang="de-DE" altLang="de-DE" sz="1600" dirty="0">
                <a:solidFill>
                  <a:schemeClr val="accent6"/>
                </a:solidFill>
              </a:rPr>
              <a:t>-</a:t>
            </a:r>
            <a:r>
              <a:rPr lang="de-DE" altLang="de-DE" sz="1600" dirty="0"/>
              <a:t>entwicklung der fachlichen Arbeit und berät über Ziele, Arbeitspläne, Evaluationsmaßnahmen und </a:t>
            </a:r>
            <a:r>
              <a:rPr lang="de-DE" altLang="de-DE" sz="1600" dirty="0">
                <a:solidFill>
                  <a:schemeClr val="accent6"/>
                </a:solidFill>
              </a:rPr>
              <a:t>-</a:t>
            </a:r>
            <a:r>
              <a:rPr lang="de-DE" altLang="de-DE" sz="1600" dirty="0"/>
              <a:t>ergebnisse und Rechenschaftslegung.</a:t>
            </a:r>
          </a:p>
          <a:p>
            <a:pPr>
              <a:spcBef>
                <a:spcPct val="50000"/>
              </a:spcBef>
              <a:buFontTx/>
              <a:buAutoNum type="arabicParenBoth" startAt="3"/>
            </a:pPr>
            <a:r>
              <a:rPr lang="de-DE" altLang="de-DE" sz="1600" dirty="0"/>
              <a:t>Die Fachkonferenz entscheidet in ihrem Fach insbesondere über</a:t>
            </a: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lang="de-DE" altLang="de-DE" sz="1600" dirty="0"/>
              <a:t>Grundsätze zur fachdidaktischen und fachmethodischen Arbeit.</a:t>
            </a: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lang="de-DE" altLang="de-DE" sz="1600" dirty="0"/>
              <a:t>Grundsätze zur Leistungsbewertung,</a:t>
            </a: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lang="de-DE" altLang="de-DE" sz="1600" dirty="0"/>
              <a:t>Vorschläge an die Lehrerkonferenz zur Einführung von Lernmitteln</a:t>
            </a:r>
          </a:p>
        </p:txBody>
      </p:sp>
      <p:pic>
        <p:nvPicPr>
          <p:cNvPr id="9" name="Picture 50" descr="paragraph_2">
            <a:extLst>
              <a:ext uri="{FF2B5EF4-FFF2-40B4-BE49-F238E27FC236}">
                <a16:creationId xmlns:a16="http://schemas.microsoft.com/office/drawing/2014/main" xmlns="" id="{7448CAB6-CF26-2140-A437-3E8C5E453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94" y="1925216"/>
            <a:ext cx="97631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27876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76897"/>
            <a:ext cx="8158606" cy="504403"/>
          </a:xfrm>
        </p:spPr>
        <p:txBody>
          <a:bodyPr/>
          <a:lstStyle/>
          <a:p>
            <a:r>
              <a:rPr lang="de-DE" sz="3200" b="1" dirty="0"/>
              <a:t>Curricula: Entwicklung von Wissen und Können</a:t>
            </a:r>
            <a:endParaRPr lang="de-DE" sz="1600" b="1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1259632" y="3429000"/>
            <a:ext cx="2160000" cy="2340000"/>
            <a:chOff x="361453" y="3978650"/>
            <a:chExt cx="2160000" cy="2340000"/>
          </a:xfrm>
        </p:grpSpPr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361453" y="3978650"/>
              <a:ext cx="2160000" cy="234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sz="2000" b="0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880542" y="5519701"/>
              <a:ext cx="1203187" cy="6463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9pPr>
            </a:lstStyle>
            <a:p>
              <a:pPr algn="ctr"/>
              <a:r>
                <a:rPr lang="de-DE" altLang="de-DE" dirty="0"/>
                <a:t>Kern-lehrpläne</a:t>
              </a:r>
            </a:p>
          </p:txBody>
        </p:sp>
        <p:pic>
          <p:nvPicPr>
            <p:cNvPr id="13" name="Picture 14" descr="NRW_MSW_RGB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73"/>
            <a:stretch>
              <a:fillRect/>
            </a:stretch>
          </p:blipFill>
          <p:spPr bwMode="auto">
            <a:xfrm>
              <a:off x="880542" y="4184239"/>
              <a:ext cx="1203187" cy="12969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uppieren 17"/>
          <p:cNvGrpSpPr/>
          <p:nvPr/>
        </p:nvGrpSpPr>
        <p:grpSpPr>
          <a:xfrm>
            <a:off x="5364088" y="3429000"/>
            <a:ext cx="2160000" cy="2340000"/>
            <a:chOff x="3281362" y="2192338"/>
            <a:chExt cx="2160000" cy="2340000"/>
          </a:xfrm>
        </p:grpSpPr>
        <p:sp>
          <p:nvSpPr>
            <p:cNvPr id="15" name="Rectangle 6"/>
            <p:cNvSpPr>
              <a:spLocks noChangeArrowheads="1"/>
            </p:cNvSpPr>
            <p:nvPr/>
          </p:nvSpPr>
          <p:spPr bwMode="auto">
            <a:xfrm>
              <a:off x="3281362" y="2192338"/>
              <a:ext cx="2160000" cy="234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sz="2000" b="0"/>
            </a:p>
          </p:txBody>
        </p:sp>
        <p:sp>
          <p:nvSpPr>
            <p:cNvPr id="16" name="Text Box 11"/>
            <p:cNvSpPr txBox="1">
              <a:spLocks noChangeArrowheads="1"/>
            </p:cNvSpPr>
            <p:nvPr/>
          </p:nvSpPr>
          <p:spPr bwMode="auto">
            <a:xfrm>
              <a:off x="3550435" y="3744352"/>
              <a:ext cx="1582484" cy="6463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9pPr>
            </a:lstStyle>
            <a:p>
              <a:r>
                <a:rPr lang="de-DE" altLang="de-DE" dirty="0"/>
                <a:t>Schulinterne</a:t>
              </a:r>
            </a:p>
            <a:p>
              <a:pPr algn="ctr"/>
              <a:r>
                <a:rPr lang="de-DE" altLang="de-DE" dirty="0"/>
                <a:t>Lehrpläne</a:t>
              </a:r>
            </a:p>
          </p:txBody>
        </p:sp>
        <p:pic>
          <p:nvPicPr>
            <p:cNvPr id="17" name="Picture 1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2994" y="2362597"/>
              <a:ext cx="1741461" cy="13375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9" name="Textfeld 18"/>
          <p:cNvSpPr txBox="1"/>
          <p:nvPr/>
        </p:nvSpPr>
        <p:spPr>
          <a:xfrm>
            <a:off x="1403648" y="1700808"/>
            <a:ext cx="201598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rgbClr val="003CB4"/>
                </a:solidFill>
              </a:rPr>
              <a:t>Kompetenz-erwartungen</a:t>
            </a:r>
            <a:endParaRPr lang="de-DE" b="1" dirty="0"/>
          </a:p>
          <a:p>
            <a:pPr algn="ctr"/>
            <a:r>
              <a:rPr lang="de-DE" b="1" dirty="0"/>
              <a:t>Was?</a:t>
            </a:r>
          </a:p>
          <a:p>
            <a:pPr algn="ctr"/>
            <a:r>
              <a:rPr lang="de-DE" b="1" dirty="0"/>
              <a:t>Welches Niveau?</a:t>
            </a:r>
          </a:p>
          <a:p>
            <a:pPr algn="ctr"/>
            <a:r>
              <a:rPr lang="de-DE" b="1" dirty="0"/>
              <a:t>Wofür?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5563264" y="1700808"/>
            <a:ext cx="196082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rgbClr val="003CB4"/>
                </a:solidFill>
              </a:rPr>
              <a:t>Kompetenz-entwicklung</a:t>
            </a:r>
          </a:p>
          <a:p>
            <a:pPr algn="ctr"/>
            <a:r>
              <a:rPr lang="de-DE" b="1" dirty="0"/>
              <a:t>Wie?</a:t>
            </a:r>
          </a:p>
          <a:p>
            <a:pPr algn="ctr"/>
            <a:r>
              <a:rPr lang="de-DE" b="1" dirty="0"/>
              <a:t>Wann?</a:t>
            </a:r>
          </a:p>
          <a:p>
            <a:pPr algn="ctr"/>
            <a:r>
              <a:rPr lang="de-DE" b="1" dirty="0"/>
              <a:t>Womit?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Implementationsveranstaltung zur Einführung der Kernlehrpläne Gymnasium SI </a:t>
            </a:r>
          </a:p>
        </p:txBody>
      </p:sp>
      <p:sp>
        <p:nvSpPr>
          <p:cNvPr id="5" name="Pfeil nach rechts 4"/>
          <p:cNvSpPr/>
          <p:nvPr/>
        </p:nvSpPr>
        <p:spPr>
          <a:xfrm>
            <a:off x="3990603" y="2708920"/>
            <a:ext cx="86409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Pfeil nach rechts 21"/>
          <p:cNvSpPr/>
          <p:nvPr/>
        </p:nvSpPr>
        <p:spPr>
          <a:xfrm>
            <a:off x="3995936" y="4437112"/>
            <a:ext cx="86409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D5E0577A-C720-B14C-A0A1-E61A00414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08638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A8330E7-2FED-9240-B43B-791B2DA81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Funktionen </a:t>
            </a:r>
            <a:r>
              <a:rPr lang="de-DE" dirty="0"/>
              <a:t>von schulinternen Lehrplänen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C5220460-9AF9-EB40-9934-3D9213581D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Bef>
                <a:spcPts val="1200"/>
              </a:spcBef>
            </a:pPr>
            <a:r>
              <a:rPr lang="de-DE" dirty="0"/>
              <a:t>Schulbezogene Konkretisierung der Kernlehrpläne in passenden Unterrichtsvorhaben</a:t>
            </a:r>
          </a:p>
          <a:p>
            <a:pPr>
              <a:spcBef>
                <a:spcPts val="1200"/>
              </a:spcBef>
            </a:pPr>
            <a:r>
              <a:rPr lang="de-DE" dirty="0"/>
              <a:t>Instrument zur Unterrichtsentwicklung und Unterrichtsvorbereitung</a:t>
            </a:r>
          </a:p>
          <a:p>
            <a:pPr>
              <a:spcBef>
                <a:spcPts val="1200"/>
              </a:spcBef>
            </a:pPr>
            <a:r>
              <a:rPr lang="de-DE" dirty="0"/>
              <a:t>Abgestimmte Konzepte zur Leistungsbewertung</a:t>
            </a:r>
          </a:p>
          <a:p>
            <a:pPr>
              <a:spcBef>
                <a:spcPts val="1200"/>
              </a:spcBef>
            </a:pPr>
            <a:r>
              <a:rPr lang="de-DE" dirty="0"/>
              <a:t>Ausgestaltung von Freiräumen</a:t>
            </a:r>
          </a:p>
          <a:p>
            <a:pPr>
              <a:spcBef>
                <a:spcPts val="1200"/>
              </a:spcBef>
            </a:pPr>
            <a:endParaRPr lang="de-DE" dirty="0"/>
          </a:p>
          <a:p>
            <a:pPr>
              <a:spcBef>
                <a:spcPts val="1200"/>
              </a:spcBef>
            </a:pPr>
            <a:r>
              <a:rPr lang="de-DE" dirty="0"/>
              <a:t>Grundlage der fachlichen Arbeit im Team</a:t>
            </a:r>
          </a:p>
          <a:p>
            <a:pPr>
              <a:spcBef>
                <a:spcPts val="1200"/>
              </a:spcBef>
            </a:pPr>
            <a:r>
              <a:rPr lang="de-DE" dirty="0"/>
              <a:t>Transparenz für alle am Bildungsprozess Beteiligten</a:t>
            </a:r>
          </a:p>
          <a:p>
            <a:pPr>
              <a:spcBef>
                <a:spcPts val="1200"/>
              </a:spcBef>
            </a:pPr>
            <a:r>
              <a:rPr lang="de-DE" dirty="0"/>
              <a:t>Maßstab für Evaluation und Rechenschaftslegung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5AC05C93-8322-9C46-A48D-7D1EEE312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Implementationsveranstaltung zur Einführung der Kernlehrpläne Gymnasium SI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E9F23F56-EDA9-9146-A5C0-F96A1B006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78216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9EF9747-424B-1D47-8C18-363169B25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Gliederung </a:t>
            </a:r>
            <a:r>
              <a:rPr lang="de-DE" dirty="0"/>
              <a:t>für einen schulinternen Lehrplan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81EB754F-C3B3-5E42-9D82-92B4E5F52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Implementationsveranstaltung zur Einführung der Kernlehrpläne Gymnasium SI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6CB1C89B-3483-3440-9BA5-66034336F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19</a:t>
            </a:fld>
            <a:endParaRPr lang="de-DE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xmlns="" id="{8B8A3032-F31A-124D-AA79-6C3891DEC2EA}"/>
              </a:ext>
            </a:extLst>
          </p:cNvPr>
          <p:cNvSpPr txBox="1">
            <a:spLocks/>
          </p:cNvSpPr>
          <p:nvPr/>
        </p:nvSpPr>
        <p:spPr>
          <a:xfrm>
            <a:off x="609600" y="1853208"/>
            <a:ext cx="8229600" cy="4205064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36575">
              <a:buFont typeface="Arial" panose="020B0604020202020204" pitchFamily="34" charset="0"/>
              <a:buNone/>
            </a:pPr>
            <a:r>
              <a:rPr lang="de-DE" sz="2400" dirty="0"/>
              <a:t>Inhalt</a:t>
            </a:r>
          </a:p>
          <a:p>
            <a:pPr marL="0" indent="0" defTabSz="536575">
              <a:buFont typeface="Arial" panose="020B0604020202020204" pitchFamily="34" charset="0"/>
              <a:buNone/>
            </a:pPr>
            <a:r>
              <a:rPr lang="de-DE" sz="2400" dirty="0"/>
              <a:t>1	Rahmenbedingungen der fachlichen Arbeit</a:t>
            </a:r>
          </a:p>
          <a:p>
            <a:pPr marL="0" indent="0" defTabSz="536575">
              <a:buFont typeface="Arial" panose="020B0604020202020204" pitchFamily="34" charset="0"/>
              <a:buNone/>
            </a:pPr>
            <a:r>
              <a:rPr lang="de-DE" sz="2400" dirty="0"/>
              <a:t>2	Entscheidungen zum Unterricht</a:t>
            </a:r>
          </a:p>
          <a:p>
            <a:pPr marL="400050" lvl="1" indent="0" defTabSz="536575">
              <a:buFont typeface="Arial" panose="020B0604020202020204" pitchFamily="34" charset="0"/>
              <a:buNone/>
            </a:pPr>
            <a:r>
              <a:rPr lang="de-DE" sz="2200" dirty="0"/>
              <a:t>2.1 	Unterrichtsvorhaben	</a:t>
            </a:r>
          </a:p>
          <a:p>
            <a:pPr marL="400050" lvl="1" indent="0" defTabSz="536575">
              <a:buFont typeface="Arial" panose="020B0604020202020204" pitchFamily="34" charset="0"/>
              <a:buNone/>
            </a:pPr>
            <a:r>
              <a:rPr lang="de-DE" sz="2200" dirty="0"/>
              <a:t>2.2	Grundsätze der fachmethodischen und fachdidaktischen Arbeit</a:t>
            </a:r>
          </a:p>
          <a:p>
            <a:pPr marL="400050" lvl="1" indent="0" defTabSz="536575">
              <a:buFont typeface="Arial" panose="020B0604020202020204" pitchFamily="34" charset="0"/>
              <a:buNone/>
            </a:pPr>
            <a:r>
              <a:rPr lang="de-DE" sz="2200" dirty="0"/>
              <a:t>2.3	Grundsätze der Leistungsbewertung und Leistungsrückmeldung</a:t>
            </a:r>
          </a:p>
          <a:p>
            <a:pPr marL="400050" lvl="1" indent="0" defTabSz="536575">
              <a:buFont typeface="Arial" panose="020B0604020202020204" pitchFamily="34" charset="0"/>
              <a:buNone/>
            </a:pPr>
            <a:r>
              <a:rPr lang="de-DE" sz="2200" dirty="0"/>
              <a:t>2.4	Lehr- und Lernmittel</a:t>
            </a:r>
          </a:p>
          <a:p>
            <a:pPr marL="0" indent="0" defTabSz="536575">
              <a:buFont typeface="Arial" panose="020B0604020202020204" pitchFamily="34" charset="0"/>
              <a:buNone/>
            </a:pPr>
            <a:r>
              <a:rPr lang="de-DE" sz="2400" dirty="0"/>
              <a:t>3	Entscheidungen zu fach- und unterrichtsübergreifenden Fragen</a:t>
            </a:r>
          </a:p>
          <a:p>
            <a:pPr marL="0" indent="0" defTabSz="536575">
              <a:buFont typeface="Arial" panose="020B0604020202020204" pitchFamily="34" charset="0"/>
              <a:buNone/>
            </a:pPr>
            <a:r>
              <a:rPr lang="de-DE" sz="2400" dirty="0"/>
              <a:t>4	Qualitätssicherung und Evaluation</a:t>
            </a:r>
          </a:p>
          <a:p>
            <a:pPr defTabSz="536575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4169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568952" cy="360040"/>
          </a:xfrm>
        </p:spPr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Implementationsveranstaltung zur Einführung der Kernlehrpläne Gymnasium SI 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19256" cy="4205064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/>
              <a:t>Merkmale der neuen Kernlehrpläne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/>
              <a:t>Übergreifende Aufgaben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/>
              <a:t>Schulinterne 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/>
              <a:t>Der Kernlehrplan Erdkunde im Detail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/>
              <a:t>Fachliche Unterstützungsmaterialien</a:t>
            </a:r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AB873F37-CF66-B744-AE61-6B5786006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99573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568952" cy="360040"/>
          </a:xfrm>
        </p:spPr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Implementationsveranstaltung zur Einführung der Kernlehrpläne Gymnasium SI 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19256" cy="4205064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Merkmale der neuen Kernlehrpläne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Übergreifende Aufgaben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Schulinterne Lehrpläne 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/>
              <a:t>Der Kernlehrplan Erdkunde im Detail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Fachliche Unterstützungsmaterialien</a:t>
            </a:r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AB873F37-CF66-B744-AE61-6B5786006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45168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xmlns="" id="{0AD31926-D606-443E-A8EE-EBDED0AEA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12776"/>
            <a:ext cx="8229600" cy="72008"/>
          </a:xfrm>
        </p:spPr>
        <p:txBody>
          <a:bodyPr/>
          <a:lstStyle/>
          <a:p>
            <a:r>
              <a:rPr lang="de-DE" dirty="0"/>
              <a:t>Ein Blick zurück……. Lehrplan-Generationen</a:t>
            </a:r>
            <a:r>
              <a:rPr lang="de-DE" b="1" dirty="0"/>
              <a:t/>
            </a:r>
            <a:br>
              <a:rPr lang="de-DE" b="1" dirty="0"/>
            </a:b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Implementationsveranstaltung zur Einführung der Kernlehrpläne Gymnasium SI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21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467544" y="1628800"/>
            <a:ext cx="82192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de-DE" b="1" dirty="0"/>
              <a:t>Lehrpläne vor 2004:</a:t>
            </a:r>
            <a:r>
              <a:rPr lang="de-DE" dirty="0"/>
              <a:t> Inputsteuerung, Stofforientierung (LP </a:t>
            </a:r>
            <a:r>
              <a:rPr lang="de-DE" dirty="0" err="1"/>
              <a:t>GOSt</a:t>
            </a:r>
            <a:r>
              <a:rPr lang="de-DE" dirty="0"/>
              <a:t> 1999)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de-DE" b="1" dirty="0"/>
              <a:t>Kernlehrpläne der „ersten Generation“ (2004):</a:t>
            </a:r>
            <a:r>
              <a:rPr lang="de-DE" dirty="0"/>
              <a:t> ergebnisorientierte Steuerung, z.T. ausschließlich über Kompetenzbereiche; </a:t>
            </a:r>
            <a:r>
              <a:rPr lang="de-DE" dirty="0">
                <a:solidFill>
                  <a:srgbClr val="0070C0"/>
                </a:solidFill>
              </a:rPr>
              <a:t>Inhalte eher implizit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de-DE" b="1" dirty="0"/>
              <a:t>Kernlehrpläne der „zweiten Generation“ (2007):</a:t>
            </a:r>
            <a:r>
              <a:rPr lang="de-DE" dirty="0"/>
              <a:t> ergebnisorientierte Steuerung, Zwei-Säulen-Struktur mit Kompetenzbereichen und Inhaltsfeldern; </a:t>
            </a:r>
            <a:r>
              <a:rPr lang="de-DE" i="1" dirty="0">
                <a:solidFill>
                  <a:srgbClr val="0070C0"/>
                </a:solidFill>
              </a:rPr>
              <a:t>eher abstrakte, keine konkretisierenden Kompetenzerwartungen</a:t>
            </a:r>
            <a:r>
              <a:rPr lang="de-DE" dirty="0"/>
              <a:t> (z.B. Kernlehrplan Erdkunde S I)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de-DE" b="1" dirty="0"/>
              <a:t>Kernlehrpläne der „dritten Generation“ (2010ff.): </a:t>
            </a:r>
            <a:r>
              <a:rPr lang="de-DE" dirty="0"/>
              <a:t>ergebnisorientierte Steuerung, Zwei-Säulen-Struktur, </a:t>
            </a:r>
            <a:r>
              <a:rPr lang="de-DE" dirty="0">
                <a:solidFill>
                  <a:srgbClr val="0070C0"/>
                </a:solidFill>
              </a:rPr>
              <a:t>Kompetenzbereiche und Inhaltsfelder zusammengeführt in konkretisierten Kompetenzerwartungen </a:t>
            </a:r>
            <a:r>
              <a:rPr lang="de-DE" dirty="0"/>
              <a:t>(z.B. Kernlehrplan Geographie S II )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de-DE" b="1" dirty="0"/>
              <a:t>Kernlehrpläne der „vierten Generation“ (2019) </a:t>
            </a:r>
            <a:r>
              <a:rPr lang="de-DE" dirty="0"/>
              <a:t>ergebnisorientierte Steuerung, Zwei-Säulen-Struktur, Kompetenzbereiche und Inhaltsfelder  zusammengeführt in konkretisierten Kompetenzerwartungen, </a:t>
            </a:r>
            <a:r>
              <a:rPr lang="de-DE" dirty="0">
                <a:solidFill>
                  <a:srgbClr val="0070C0"/>
                </a:solidFill>
              </a:rPr>
              <a:t>deutlichere fachlich-inhaltliche Konkretisierung auf der Ebene der inhaltlichen Schwerpunkte</a:t>
            </a:r>
          </a:p>
        </p:txBody>
      </p:sp>
    </p:spTree>
    <p:extLst>
      <p:ext uri="{BB962C8B-B14F-4D97-AF65-F5344CB8AC3E}">
        <p14:creationId xmlns:p14="http://schemas.microsoft.com/office/powerpoint/2010/main" val="32261719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CC4FFF9-7FB3-F24D-8A89-D29A7BD6B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wichtigsten Kontinuitäten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F2ADA2A4-372F-E048-9555-ACAF3F44B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Aufgaben und Ziele des Faches: Entwicklung einer </a:t>
            </a:r>
            <a:r>
              <a:rPr lang="de-DE" dirty="0">
                <a:solidFill>
                  <a:srgbClr val="FF0000"/>
                </a:solidFill>
              </a:rPr>
              <a:t>Raumbezogenen Handlungskompetenz</a:t>
            </a:r>
          </a:p>
          <a:p>
            <a:pPr marL="0" indent="0">
              <a:buNone/>
            </a:pPr>
            <a:r>
              <a:rPr lang="de-DE" dirty="0"/>
              <a:t>…..darunter ist die Fähigkeit und Bereitschaft zu verstehen, die Strukturen und Prozesse der nah- und fernräumlichen Lebenswirklichkeit zu analysieren, sie fachstrukturell zu erfassen und zu durchdringen sowie selbstbestimmt und solidarisch an der Entwicklung, Gestaltung und Bewahrung der räumlichen Lebenswirklichkeit mitzuarbeiten.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39DE3C38-78BD-1142-BB89-B04F4FD44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Implementationsveranstaltung zur Einführung der Kernlehrpläne Gymnasium SI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AA250A9D-98AA-6F44-8CB8-DE79BC50D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805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CC4FFF9-7FB3-F24D-8A89-D29A7BD6B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wichtigsten Kontinuitäten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F2ADA2A4-372F-E048-9555-ACAF3F44B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Aufgaben und Ziele des Faches: Raumbezogene Handlungskompetenz</a:t>
            </a:r>
          </a:p>
          <a:p>
            <a:r>
              <a:rPr lang="de-DE" dirty="0"/>
              <a:t>Mensch-Umwelt-Beziehungen im Fokus des Faches</a:t>
            </a:r>
          </a:p>
          <a:p>
            <a:r>
              <a:rPr lang="de-DE" dirty="0"/>
              <a:t>Kompetenzbereiche: Sach-, Methoden-, Urteils- und Handlungskompetenz </a:t>
            </a:r>
            <a:endParaRPr lang="de-DE" strike="sngStrike" dirty="0">
              <a:solidFill>
                <a:srgbClr val="FF0000"/>
              </a:solidFill>
            </a:endParaRPr>
          </a:p>
          <a:p>
            <a:r>
              <a:rPr lang="de-DE" dirty="0"/>
              <a:t>Strukturierung der fachlichen Inhalte in Inhaltsfeldern</a:t>
            </a:r>
          </a:p>
          <a:p>
            <a:r>
              <a:rPr lang="de-DE" dirty="0"/>
              <a:t>Bildung für nachhaltige Entwicklung  (BNE)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39DE3C38-78BD-1142-BB89-B04F4FD44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Implementationsveranstaltung zur Einführung der Kernlehrpläne Gymnasium SI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AA250A9D-98AA-6F44-8CB8-DE79BC50D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955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2524E87-3501-2549-97F6-0BE406818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wichtigsten Neuerungen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323EFAE1-F979-1049-BA0C-ABF010A35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772816"/>
            <a:ext cx="8229600" cy="4205064"/>
          </a:xfrm>
        </p:spPr>
        <p:txBody>
          <a:bodyPr>
            <a:normAutofit fontScale="92500" lnSpcReduction="20000"/>
          </a:bodyPr>
          <a:lstStyle/>
          <a:p>
            <a:r>
              <a:rPr lang="de-DE" dirty="0"/>
              <a:t>7 statt 6 Unterrichtsstunden in der Sekundarstufe I</a:t>
            </a:r>
          </a:p>
          <a:p>
            <a:r>
              <a:rPr lang="de-DE" dirty="0"/>
              <a:t>mehr und neue Inhaltsfelder</a:t>
            </a:r>
          </a:p>
          <a:p>
            <a:r>
              <a:rPr lang="de-DE" dirty="0"/>
              <a:t>Ausschärfung der Fachlichkeit durch deutlichere</a:t>
            </a:r>
            <a:r>
              <a:rPr lang="de-DE" dirty="0">
                <a:solidFill>
                  <a:schemeClr val="accent6"/>
                </a:solidFill>
              </a:rPr>
              <a:t> </a:t>
            </a:r>
            <a:r>
              <a:rPr lang="de-DE" dirty="0"/>
              <a:t>Zuordnung konkreter inhaltlicher Schwerpunkte und topographischer Orientierungsmuster zu den Inhaltsfeldern</a:t>
            </a:r>
          </a:p>
          <a:p>
            <a:r>
              <a:rPr lang="de-DE" dirty="0"/>
              <a:t>Konkretisierung der Kompetenzerwartungen auf die jeweiligen Inhalte, </a:t>
            </a:r>
          </a:p>
          <a:p>
            <a:r>
              <a:rPr lang="de-DE" dirty="0"/>
              <a:t>zwei Arten von Kompetenzerwartungen analog zum  S II Lehrplan: übergeordnet und konkretisiert</a:t>
            </a:r>
          </a:p>
          <a:p>
            <a:r>
              <a:rPr lang="de-DE" dirty="0"/>
              <a:t>Konkretisierung der Überprüfungsformen</a:t>
            </a:r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FE18153D-5BC8-C449-8E75-B628F2A84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Implementationsveranstaltung zur Einführung der Kernlehrpläne Gymnasium SI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1434D6F9-E209-6148-BC5D-EF58A2F29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015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2524E87-3501-2549-97F6-0BE406818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wichtigsten Neuerungen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323EFAE1-F979-1049-BA0C-ABF010A35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772816"/>
            <a:ext cx="8229600" cy="4205064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7 statt 6 Unterrichtsstunden in der Sekundarstufe I</a:t>
            </a:r>
          </a:p>
          <a:p>
            <a:r>
              <a:rPr lang="de-DE" dirty="0">
                <a:solidFill>
                  <a:srgbClr val="FF0000"/>
                </a:solidFill>
              </a:rPr>
              <a:t>mehr und neue Inhaltsfelder</a:t>
            </a:r>
          </a:p>
          <a:p>
            <a:r>
              <a:rPr lang="de-DE" dirty="0"/>
              <a:t>Ausschärfung der Fachlichkeit durch Zuordnung konkreter inhaltlicher Schwerpunkte zu den Inhaltsfeldern</a:t>
            </a:r>
          </a:p>
          <a:p>
            <a:r>
              <a:rPr lang="de-DE" dirty="0"/>
              <a:t>Konkretisierung der Kompetenzerwartungen auf die jeweiligen Inhalte, </a:t>
            </a:r>
          </a:p>
          <a:p>
            <a:r>
              <a:rPr lang="de-DE" dirty="0"/>
              <a:t>zwei Arten von Kompetenzerwartungen analog zum  S II Lehrplan: übergeordnet und konkretisiert</a:t>
            </a:r>
          </a:p>
          <a:p>
            <a:r>
              <a:rPr lang="de-DE" dirty="0"/>
              <a:t>Konkretisierung der Überprüfungsformen</a:t>
            </a:r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FE18153D-5BC8-C449-8E75-B628F2A84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Implementationsveranstaltung zur Einführung der Kernlehrpläne Gymnasium SI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1434D6F9-E209-6148-BC5D-EF58A2F29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3263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BA52BA0-3AA7-43B6-A501-BBAF99F3E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Inhaltsfelder im Vergleich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D712E7E2-3A2E-40DF-9DB7-9C8A3FB90D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9512" y="1637609"/>
            <a:ext cx="4316288" cy="4608512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lvl="0" indent="0">
              <a:buNone/>
            </a:pPr>
            <a:endParaRPr lang="de-DE" sz="1800" b="1" dirty="0"/>
          </a:p>
          <a:p>
            <a:pPr marL="0" lvl="0" indent="0">
              <a:buNone/>
            </a:pPr>
            <a:r>
              <a:rPr lang="de-DE" sz="1800" b="1" dirty="0"/>
              <a:t>1.Inhaltsfeld: Zusammenleben in  </a:t>
            </a:r>
            <a:br>
              <a:rPr lang="de-DE" sz="1800" b="1" dirty="0"/>
            </a:br>
            <a:r>
              <a:rPr lang="de-DE" sz="1800" b="1" dirty="0"/>
              <a:t>                        unterschiedlich strukturierten</a:t>
            </a:r>
            <a:br>
              <a:rPr lang="de-DE" sz="1800" b="1" dirty="0"/>
            </a:br>
            <a:r>
              <a:rPr lang="de-DE" sz="1800" b="1" dirty="0"/>
              <a:t>                        Siedlungen</a:t>
            </a:r>
          </a:p>
          <a:p>
            <a:pPr marL="0" lvl="0" indent="0">
              <a:buNone/>
            </a:pPr>
            <a:endParaRPr lang="de-DE" sz="1800" b="1" dirty="0"/>
          </a:p>
          <a:p>
            <a:pPr marL="0" lvl="0" indent="0">
              <a:buNone/>
            </a:pPr>
            <a:r>
              <a:rPr lang="de-DE" sz="1800" b="1" dirty="0"/>
              <a:t>2.Inhaltsfeld:  Arbeit und Versorgung in</a:t>
            </a:r>
          </a:p>
          <a:p>
            <a:pPr marL="0" lvl="0" indent="0">
              <a:buNone/>
            </a:pPr>
            <a:r>
              <a:rPr lang="de-DE" sz="1800" b="1" dirty="0"/>
              <a:t>                         Räumen unterschiedlicher</a:t>
            </a:r>
          </a:p>
          <a:p>
            <a:pPr marL="0" lvl="0" indent="0">
              <a:buNone/>
            </a:pPr>
            <a:r>
              <a:rPr lang="de-DE" sz="1800" b="1" dirty="0"/>
              <a:t>                         Ausstattung</a:t>
            </a:r>
          </a:p>
          <a:p>
            <a:pPr marL="0" lvl="0" indent="0">
              <a:buNone/>
            </a:pPr>
            <a:endParaRPr lang="de-DE" sz="1800" b="1" dirty="0"/>
          </a:p>
          <a:p>
            <a:pPr marL="0" lvl="0" indent="0">
              <a:buNone/>
            </a:pPr>
            <a:r>
              <a:rPr lang="de-DE" sz="1800" b="1" dirty="0"/>
              <a:t>3.Inhaltsfeld: Auswirkungen von</a:t>
            </a:r>
          </a:p>
          <a:p>
            <a:pPr marL="0" lvl="0" indent="0">
              <a:buNone/>
            </a:pPr>
            <a:r>
              <a:rPr lang="de-DE" sz="1800" b="1" dirty="0"/>
              <a:t>                         Freizeitgestaltung auf</a:t>
            </a:r>
            <a:br>
              <a:rPr lang="de-DE" sz="1800" b="1" dirty="0"/>
            </a:br>
            <a:r>
              <a:rPr lang="de-DE" sz="1800" b="1" dirty="0"/>
              <a:t>                         Erholungsräume und deren</a:t>
            </a:r>
            <a:br>
              <a:rPr lang="de-DE" sz="1800" b="1" dirty="0"/>
            </a:br>
            <a:r>
              <a:rPr lang="de-DE" sz="1800" b="1" dirty="0"/>
              <a:t>                         naturgeographisches</a:t>
            </a:r>
            <a:r>
              <a:rPr lang="de-DE" sz="1800" b="1" dirty="0">
                <a:solidFill>
                  <a:schemeClr val="accent6"/>
                </a:solidFill>
              </a:rPr>
              <a:t> </a:t>
            </a:r>
            <a:r>
              <a:rPr lang="de-DE" sz="1800" b="1" dirty="0"/>
              <a:t>Gefüge </a:t>
            </a:r>
          </a:p>
          <a:p>
            <a:pPr marL="0" lvl="0" indent="0">
              <a:buNone/>
            </a:pPr>
            <a:endParaRPr lang="de-DE" sz="1300" b="1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68F28752-E36C-487C-962E-7DA812F6BB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95800" y="1590072"/>
            <a:ext cx="4648200" cy="4935272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de-DE" sz="1800" b="1" dirty="0"/>
          </a:p>
          <a:p>
            <a:pPr marL="0" indent="0">
              <a:buNone/>
            </a:pPr>
            <a:r>
              <a:rPr lang="de-DE" sz="1800" b="1" dirty="0"/>
              <a:t>Inhaltsfeld 1: </a:t>
            </a:r>
            <a:r>
              <a:rPr lang="de-DE" sz="1800" b="1" dirty="0">
                <a:solidFill>
                  <a:srgbClr val="00B050"/>
                </a:solidFill>
              </a:rPr>
              <a:t>Unterschiedlich strukturierte</a:t>
            </a:r>
            <a:br>
              <a:rPr lang="de-DE" sz="1800" b="1" dirty="0">
                <a:solidFill>
                  <a:srgbClr val="00B050"/>
                </a:solidFill>
              </a:rPr>
            </a:br>
            <a:r>
              <a:rPr lang="de-DE" sz="1800" b="1" dirty="0">
                <a:solidFill>
                  <a:srgbClr val="00B050"/>
                </a:solidFill>
              </a:rPr>
              <a:t>                         Siedlungen</a:t>
            </a:r>
          </a:p>
          <a:p>
            <a:pPr marL="0" indent="0">
              <a:buNone/>
            </a:pPr>
            <a:endParaRPr lang="de-DE" sz="18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de-DE" sz="1800" b="1" dirty="0"/>
          </a:p>
          <a:p>
            <a:pPr marL="0" indent="0">
              <a:buNone/>
            </a:pPr>
            <a:r>
              <a:rPr lang="de-DE" sz="1800" b="1" dirty="0"/>
              <a:t>Inhaltsfeld 2: </a:t>
            </a:r>
            <a:r>
              <a:rPr lang="de-DE" sz="1800" b="1" dirty="0">
                <a:solidFill>
                  <a:srgbClr val="00B050"/>
                </a:solidFill>
              </a:rPr>
              <a:t>Räumliche Voraussetzungen und</a:t>
            </a:r>
            <a:br>
              <a:rPr lang="de-DE" sz="1800" b="1" dirty="0">
                <a:solidFill>
                  <a:srgbClr val="00B050"/>
                </a:solidFill>
              </a:rPr>
            </a:br>
            <a:r>
              <a:rPr lang="de-DE" sz="1800" b="1" dirty="0">
                <a:solidFill>
                  <a:srgbClr val="00B050"/>
                </a:solidFill>
              </a:rPr>
              <a:t>                        Auswirkungen des Tourismus </a:t>
            </a:r>
          </a:p>
          <a:p>
            <a:pPr marL="0" indent="0">
              <a:buNone/>
            </a:pPr>
            <a:endParaRPr lang="de-DE" sz="18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de-DE" sz="1800" b="1" dirty="0"/>
          </a:p>
          <a:p>
            <a:pPr marL="0" indent="0">
              <a:buNone/>
            </a:pPr>
            <a:r>
              <a:rPr lang="de-DE" sz="1800" b="1" dirty="0"/>
              <a:t>Inhaltsfeld 3: </a:t>
            </a:r>
            <a:r>
              <a:rPr lang="de-DE" sz="1800" b="1" dirty="0">
                <a:solidFill>
                  <a:srgbClr val="00B050"/>
                </a:solidFill>
              </a:rPr>
              <a:t>Arbeit und Versorgung in</a:t>
            </a:r>
            <a:br>
              <a:rPr lang="de-DE" sz="1800" b="1" dirty="0">
                <a:solidFill>
                  <a:srgbClr val="00B050"/>
                </a:solidFill>
              </a:rPr>
            </a:br>
            <a:r>
              <a:rPr lang="de-DE" sz="1800" b="1" dirty="0">
                <a:solidFill>
                  <a:srgbClr val="00B050"/>
                </a:solidFill>
              </a:rPr>
              <a:t>                        Wirtschaftsräumen </a:t>
            </a:r>
            <a:br>
              <a:rPr lang="de-DE" sz="1800" b="1" dirty="0">
                <a:solidFill>
                  <a:srgbClr val="00B050"/>
                </a:solidFill>
              </a:rPr>
            </a:br>
            <a:r>
              <a:rPr lang="de-DE" sz="1800" b="1" dirty="0">
                <a:solidFill>
                  <a:srgbClr val="00B050"/>
                </a:solidFill>
              </a:rPr>
              <a:t>                        unterschiedlicher Ausstattung</a:t>
            </a:r>
          </a:p>
          <a:p>
            <a:pPr marL="0" indent="0">
              <a:buNone/>
            </a:pPr>
            <a:r>
              <a:rPr lang="de-DE" sz="1800" b="1" dirty="0"/>
              <a:t> </a:t>
            </a:r>
          </a:p>
          <a:p>
            <a:pPr marL="0" indent="0">
              <a:buNone/>
            </a:pPr>
            <a:endParaRPr lang="de-DE" sz="5200" b="1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EA81CBDA-2B66-4615-B62A-D46797787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Implementationsveranstaltung zur Einführung der Kernlehrpläne Gymnasium SI 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1D440481-97C5-4718-A0B3-32C381402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6993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9EE1920-8915-4775-97D0-284783C02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Inhaltsfelder im Vergleich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A905E23B-1CF6-43F8-B5AC-87B06F9CD4D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marL="0" lvl="0" indent="0">
              <a:buNone/>
            </a:pPr>
            <a:r>
              <a:rPr lang="de-DE" b="1" dirty="0"/>
              <a:t>4.Inhaltsfeld:  Naturbedingte und</a:t>
            </a:r>
            <a:br>
              <a:rPr lang="de-DE" b="1" dirty="0"/>
            </a:br>
            <a:r>
              <a:rPr lang="de-DE" b="1" dirty="0"/>
              <a:t>                          anthropogenbedingte</a:t>
            </a:r>
            <a:br>
              <a:rPr lang="de-DE" b="1" dirty="0"/>
            </a:br>
            <a:r>
              <a:rPr lang="de-DE" b="1" dirty="0"/>
              <a:t>             	     Gefährdung von Lebensräumen</a:t>
            </a:r>
          </a:p>
          <a:p>
            <a:pPr marL="0" lvl="0" indent="0">
              <a:buNone/>
            </a:pPr>
            <a:endParaRPr lang="de-DE" b="1" dirty="0"/>
          </a:p>
          <a:p>
            <a:pPr marL="0" lvl="0" indent="0">
              <a:buNone/>
            </a:pPr>
            <a:r>
              <a:rPr lang="de-DE" b="1" dirty="0"/>
              <a:t>5.Inhaltsfeld:  Leben und Wirtschaften in</a:t>
            </a:r>
            <a:br>
              <a:rPr lang="de-DE" b="1" dirty="0"/>
            </a:br>
            <a:r>
              <a:rPr lang="de-DE" b="1" dirty="0"/>
              <a:t>                          verschiedenen Landschaftszonen</a:t>
            </a:r>
          </a:p>
          <a:p>
            <a:pPr marL="0" lvl="0" indent="0">
              <a:buNone/>
            </a:pPr>
            <a:endParaRPr lang="de-DE" b="1" dirty="0"/>
          </a:p>
          <a:p>
            <a:pPr marL="0" lvl="0" indent="0">
              <a:buNone/>
            </a:pPr>
            <a:r>
              <a:rPr lang="de-DE" b="1" dirty="0"/>
              <a:t>6.Inhaltsfeld:  Innerstaatliche und globale</a:t>
            </a:r>
            <a:br>
              <a:rPr lang="de-DE" b="1" dirty="0"/>
            </a:br>
            <a:r>
              <a:rPr lang="de-DE" b="1" dirty="0"/>
              <a:t>                          räumliche Disparitäten als</a:t>
            </a:r>
          </a:p>
          <a:p>
            <a:pPr marL="0" lvl="0" indent="0">
              <a:buNone/>
            </a:pPr>
            <a:r>
              <a:rPr lang="de-DE" b="1" dirty="0"/>
              <a:t>                          Herausforderung   </a:t>
            </a:r>
          </a:p>
          <a:p>
            <a:pPr marL="0" lvl="0" indent="0">
              <a:buNone/>
            </a:pPr>
            <a:endParaRPr lang="de-DE" b="1" dirty="0"/>
          </a:p>
          <a:p>
            <a:pPr marL="0" lvl="0" indent="0">
              <a:buNone/>
            </a:pPr>
            <a:r>
              <a:rPr lang="de-DE" b="1" dirty="0"/>
              <a:t>7.Inhaltsfeld:  Wachstum und Verteilung der</a:t>
            </a:r>
            <a:br>
              <a:rPr lang="de-DE" b="1" dirty="0"/>
            </a:br>
            <a:r>
              <a:rPr lang="de-DE" b="1" dirty="0"/>
              <a:t>                          Weltbevölkerung als globales</a:t>
            </a:r>
            <a:br>
              <a:rPr lang="de-DE" b="1" dirty="0"/>
            </a:br>
            <a:r>
              <a:rPr lang="de-DE" b="1" dirty="0"/>
              <a:t>                          Problem</a:t>
            </a:r>
          </a:p>
          <a:p>
            <a:pPr marL="0" lvl="0" indent="0">
              <a:buNone/>
            </a:pPr>
            <a:endParaRPr lang="de-DE" b="1" dirty="0"/>
          </a:p>
          <a:p>
            <a:pPr marL="0" lvl="0" indent="0">
              <a:buNone/>
            </a:pPr>
            <a:r>
              <a:rPr lang="de-DE" b="1" dirty="0"/>
              <a:t>8. Inhaltsfeld: Wandel wirtschaftsräumlicher und</a:t>
            </a:r>
            <a:br>
              <a:rPr lang="de-DE" b="1" dirty="0"/>
            </a:br>
            <a:r>
              <a:rPr lang="de-DE" b="1" dirty="0"/>
              <a:t>                          politischer Strukturen unter dem</a:t>
            </a:r>
          </a:p>
          <a:p>
            <a:pPr marL="0" lvl="0" indent="0">
              <a:buNone/>
            </a:pPr>
            <a:r>
              <a:rPr lang="de-DE" b="1" dirty="0"/>
              <a:t>                          Einfluss der Globalisierung</a:t>
            </a:r>
          </a:p>
          <a:p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DD334A31-DE81-4B88-957F-8A6C54EC4DA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de-DE" b="1" dirty="0"/>
              <a:t>Inhaltsfeld 4: </a:t>
            </a:r>
            <a:r>
              <a:rPr lang="de-DE" b="1" dirty="0">
                <a:solidFill>
                  <a:srgbClr val="3399FF"/>
                </a:solidFill>
              </a:rPr>
              <a:t>Aufbau und Dynamik der Erde</a:t>
            </a:r>
          </a:p>
          <a:p>
            <a:pPr marL="0" indent="0">
              <a:buNone/>
            </a:pPr>
            <a:r>
              <a:rPr lang="de-DE" b="1" dirty="0"/>
              <a:t> </a:t>
            </a:r>
          </a:p>
          <a:p>
            <a:pPr marL="0" indent="0">
              <a:buNone/>
            </a:pPr>
            <a:r>
              <a:rPr lang="de-DE" b="1" dirty="0"/>
              <a:t>Inhaltsfeld 5: </a:t>
            </a:r>
            <a:r>
              <a:rPr lang="de-DE" b="1" dirty="0">
                <a:solidFill>
                  <a:srgbClr val="3399FF"/>
                </a:solidFill>
              </a:rPr>
              <a:t>Wetter und Klima</a:t>
            </a:r>
          </a:p>
          <a:p>
            <a:pPr marL="0" indent="0">
              <a:buNone/>
            </a:pPr>
            <a:r>
              <a:rPr lang="de-DE" b="1" dirty="0"/>
              <a:t> </a:t>
            </a:r>
          </a:p>
          <a:p>
            <a:pPr marL="0" indent="0">
              <a:buNone/>
            </a:pPr>
            <a:r>
              <a:rPr lang="de-DE" b="1" dirty="0"/>
              <a:t>Inhaltsfeld 6: </a:t>
            </a:r>
            <a:r>
              <a:rPr lang="de-DE" b="1" dirty="0">
                <a:solidFill>
                  <a:srgbClr val="00B050"/>
                </a:solidFill>
              </a:rPr>
              <a:t>Landwirtschaftliche Produktion in 	unterschiedlichen Landschaftszonen</a:t>
            </a:r>
          </a:p>
          <a:p>
            <a:pPr marL="0" indent="0">
              <a:buNone/>
            </a:pPr>
            <a:r>
              <a:rPr lang="de-DE" b="1" dirty="0"/>
              <a:t> </a:t>
            </a:r>
          </a:p>
          <a:p>
            <a:pPr marL="0" indent="0">
              <a:buNone/>
            </a:pPr>
            <a:r>
              <a:rPr lang="de-DE" b="1" dirty="0"/>
              <a:t>Inhaltsfeld 7: </a:t>
            </a:r>
            <a:r>
              <a:rPr lang="de-DE" b="1" dirty="0">
                <a:solidFill>
                  <a:srgbClr val="00B050"/>
                </a:solidFill>
              </a:rPr>
              <a:t>Innerstaatliche und globale</a:t>
            </a:r>
            <a:br>
              <a:rPr lang="de-DE" b="1" dirty="0">
                <a:solidFill>
                  <a:srgbClr val="00B050"/>
                </a:solidFill>
              </a:rPr>
            </a:br>
            <a:r>
              <a:rPr lang="de-DE" b="1" dirty="0">
                <a:solidFill>
                  <a:srgbClr val="00B050"/>
                </a:solidFill>
              </a:rPr>
              <a:t>                         Disparitäten</a:t>
            </a:r>
          </a:p>
          <a:p>
            <a:pPr marL="0" indent="0">
              <a:buNone/>
            </a:pPr>
            <a:r>
              <a:rPr lang="de-DE" b="1" dirty="0">
                <a:solidFill>
                  <a:srgbClr val="00B050"/>
                </a:solidFill>
              </a:rPr>
              <a:t> </a:t>
            </a:r>
          </a:p>
          <a:p>
            <a:pPr marL="0" indent="0">
              <a:buNone/>
            </a:pPr>
            <a:r>
              <a:rPr lang="de-DE" b="1" dirty="0"/>
              <a:t>Inhaltsfeld 8: </a:t>
            </a:r>
            <a:r>
              <a:rPr lang="de-DE" b="1" dirty="0">
                <a:solidFill>
                  <a:srgbClr val="00B050"/>
                </a:solidFill>
              </a:rPr>
              <a:t>Wachstum und Verteilung der</a:t>
            </a:r>
            <a:br>
              <a:rPr lang="de-DE" b="1" dirty="0">
                <a:solidFill>
                  <a:srgbClr val="00B050"/>
                </a:solidFill>
              </a:rPr>
            </a:br>
            <a:r>
              <a:rPr lang="de-DE" b="1" dirty="0">
                <a:solidFill>
                  <a:srgbClr val="00B050"/>
                </a:solidFill>
              </a:rPr>
              <a:t>                         Weltbevölkerung</a:t>
            </a:r>
            <a:r>
              <a:rPr lang="de-DE" b="1" dirty="0"/>
              <a:t> </a:t>
            </a:r>
          </a:p>
          <a:p>
            <a:pPr marL="0" indent="0">
              <a:buNone/>
            </a:pPr>
            <a:r>
              <a:rPr lang="de-DE" b="1" dirty="0"/>
              <a:t> </a:t>
            </a:r>
          </a:p>
          <a:p>
            <a:pPr marL="0" indent="0">
              <a:buNone/>
            </a:pPr>
            <a:r>
              <a:rPr lang="de-DE" b="1" dirty="0"/>
              <a:t>Inhaltsfeld 9: </a:t>
            </a:r>
            <a:r>
              <a:rPr lang="de-DE" b="1" dirty="0">
                <a:solidFill>
                  <a:srgbClr val="3399FF"/>
                </a:solidFill>
              </a:rPr>
              <a:t>Verstädterung und </a:t>
            </a:r>
            <a:br>
              <a:rPr lang="de-DE" b="1" dirty="0">
                <a:solidFill>
                  <a:srgbClr val="3399FF"/>
                </a:solidFill>
              </a:rPr>
            </a:br>
            <a:r>
              <a:rPr lang="de-DE" b="1" dirty="0">
                <a:solidFill>
                  <a:srgbClr val="3399FF"/>
                </a:solidFill>
              </a:rPr>
              <a:t>                         Stadtentwicklung </a:t>
            </a:r>
          </a:p>
          <a:p>
            <a:pPr marL="0" indent="0">
              <a:buNone/>
            </a:pPr>
            <a:r>
              <a:rPr lang="de-DE" b="1" dirty="0"/>
              <a:t> </a:t>
            </a:r>
          </a:p>
          <a:p>
            <a:pPr marL="0" indent="0">
              <a:buNone/>
            </a:pPr>
            <a:r>
              <a:rPr lang="de-DE" b="1" dirty="0"/>
              <a:t>Inhaltsfeld 10: </a:t>
            </a:r>
            <a:r>
              <a:rPr lang="de-DE" b="1" dirty="0">
                <a:solidFill>
                  <a:srgbClr val="3399FF"/>
                </a:solidFill>
              </a:rPr>
              <a:t>Räumliche Strukturen unter dem</a:t>
            </a:r>
            <a:br>
              <a:rPr lang="de-DE" b="1" dirty="0">
                <a:solidFill>
                  <a:srgbClr val="3399FF"/>
                </a:solidFill>
              </a:rPr>
            </a:br>
            <a:r>
              <a:rPr lang="de-DE" b="1" dirty="0">
                <a:solidFill>
                  <a:srgbClr val="3399FF"/>
                </a:solidFill>
              </a:rPr>
              <a:t>                           Einfluss von Globalisierung und</a:t>
            </a:r>
            <a:br>
              <a:rPr lang="de-DE" b="1" dirty="0">
                <a:solidFill>
                  <a:srgbClr val="3399FF"/>
                </a:solidFill>
              </a:rPr>
            </a:br>
            <a:r>
              <a:rPr lang="de-DE" b="1" dirty="0">
                <a:solidFill>
                  <a:srgbClr val="3399FF"/>
                </a:solidFill>
              </a:rPr>
              <a:t>                           Digitalisierung</a:t>
            </a:r>
          </a:p>
          <a:p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156CC77F-ACA9-417F-95EC-209D1A827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 I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F1FB895C-EDD2-4CC7-9442-B0EFEA086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((Bitte BR spezifische Kontaktinformationen  einfügen!))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26D62BAF-4B8A-4C26-8FC4-87EA330A0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6136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2524E87-3501-2549-97F6-0BE406818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wichtigsten Neuerungen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323EFAE1-F979-1049-BA0C-ABF010A35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772816"/>
            <a:ext cx="8229600" cy="4205064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7 statt 6 Unterrichtsstunden in der Sekundarstufe I</a:t>
            </a:r>
          </a:p>
          <a:p>
            <a:r>
              <a:rPr lang="de-DE" dirty="0"/>
              <a:t>mehr und neue Inhaltsfelder</a:t>
            </a:r>
          </a:p>
          <a:p>
            <a:r>
              <a:rPr lang="de-DE" dirty="0">
                <a:solidFill>
                  <a:srgbClr val="FF0000"/>
                </a:solidFill>
              </a:rPr>
              <a:t>Ausschärfung der Fachlichkeit durch Zuordnung konkreter inhaltlicher Schwerpunkte zu den Inhaltsfeldern</a:t>
            </a:r>
          </a:p>
          <a:p>
            <a:r>
              <a:rPr lang="de-DE" dirty="0"/>
              <a:t>Konkretisierung der Kompetenzerwartungen auf die jeweiligen Inhalte, </a:t>
            </a:r>
          </a:p>
          <a:p>
            <a:r>
              <a:rPr lang="de-DE" dirty="0"/>
              <a:t>zwei Arten von Kompetenzerwartungen analog zum  S II Lehrplan: übergeordnet und konkretisiert</a:t>
            </a:r>
          </a:p>
          <a:p>
            <a:r>
              <a:rPr lang="de-DE" dirty="0"/>
              <a:t>Konkretisierung der Überprüfungsformen</a:t>
            </a:r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FE18153D-5BC8-C449-8E75-B628F2A84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 I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1434D6F9-E209-6148-BC5D-EF58A2F29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19287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Implementationsveranstaltung zur Einführung der Kernlehrpläne Gymnasium SI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29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467544" y="1700808"/>
            <a:ext cx="82192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Inhaltsfeld 4 Aufbau und Dynamik der Erde </a:t>
            </a:r>
            <a:endParaRPr lang="de-DE" sz="2400" dirty="0"/>
          </a:p>
          <a:p>
            <a:endParaRPr lang="de-DE" sz="2400" i="1" u="sng" dirty="0"/>
          </a:p>
          <a:p>
            <a:r>
              <a:rPr lang="de-DE" sz="2400" i="1" u="sng" dirty="0"/>
              <a:t>Inhaltliche Schwerpunkte:</a:t>
            </a:r>
            <a:endParaRPr lang="de-DE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2400" dirty="0"/>
              <a:t>Schalenbau der Erde: Erdkern, -mantel, -kruste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2400" dirty="0"/>
              <a:t>Plattentektonik: Konvergenz, Divergenz, </a:t>
            </a:r>
            <a:r>
              <a:rPr lang="de-DE" sz="2400" dirty="0" err="1"/>
              <a:t>Subduktion</a:t>
            </a:r>
            <a:r>
              <a:rPr lang="de-DE" sz="2400" dirty="0"/>
              <a:t>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2400" dirty="0"/>
              <a:t>Naturereignisse: Erd- und Seebeben, Vulkanismus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2400" dirty="0"/>
              <a:t>Leben und Wirtschaften in Risikoräumen: Landwirtschaft, Rohstoffe, Tourismus, Energie</a:t>
            </a:r>
          </a:p>
          <a:p>
            <a:r>
              <a:rPr lang="de-DE" sz="2400" dirty="0"/>
              <a:t> </a:t>
            </a:r>
          </a:p>
          <a:p>
            <a:r>
              <a:rPr lang="de-DE" sz="2400" u="sng" dirty="0"/>
              <a:t>Inhaltsfeldbezogenes topographisches Orientierungsraster</a:t>
            </a:r>
            <a:r>
              <a:rPr lang="de-DE" sz="2400" dirty="0"/>
              <a:t>:</a:t>
            </a:r>
          </a:p>
          <a:p>
            <a:pPr lvl="0"/>
            <a:r>
              <a:rPr lang="de-DE" sz="2400" dirty="0"/>
              <a:t>Plattengrenzen als Schwächezonen der Erde</a:t>
            </a:r>
          </a:p>
        </p:txBody>
      </p:sp>
    </p:spTree>
    <p:extLst>
      <p:ext uri="{BB962C8B-B14F-4D97-AF65-F5344CB8AC3E}">
        <p14:creationId xmlns:p14="http://schemas.microsoft.com/office/powerpoint/2010/main" val="1983696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568952" cy="360040"/>
          </a:xfrm>
        </p:spPr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Implementationsveranstaltung zur Einführung der Kernlehrpläne Gymnasium SI 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19256" cy="4205064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/>
              <a:t>Merkmale der neuen Kernlehrpläne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Übergreifende Aufgaben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Schulinterne 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Der Kernlehrplan Erdkunde im Detail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Fachliche Unterstützungsmaterialien</a:t>
            </a:r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AB873F37-CF66-B744-AE61-6B5786006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65142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2524E87-3501-2549-97F6-0BE406818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wichtigsten Neuerungen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323EFAE1-F979-1049-BA0C-ABF010A35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772816"/>
            <a:ext cx="8229600" cy="4205064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7 statt 6 Unterrichtsstunden in der Sekundarstufe I</a:t>
            </a:r>
          </a:p>
          <a:p>
            <a:r>
              <a:rPr lang="de-DE" dirty="0"/>
              <a:t>mehr und neue Inhaltsfelder</a:t>
            </a:r>
          </a:p>
          <a:p>
            <a:r>
              <a:rPr lang="de-DE" dirty="0"/>
              <a:t>Ausschärfung der Fachlichkeit durch Zuordnung konkreter inhaltlicher Schwerpunkte zu den Inhaltsfeldern</a:t>
            </a:r>
          </a:p>
          <a:p>
            <a:r>
              <a:rPr lang="de-DE" dirty="0">
                <a:solidFill>
                  <a:srgbClr val="FF0000"/>
                </a:solidFill>
              </a:rPr>
              <a:t>Konkretisierung der Kompetenzerwartungen auf die jeweiligen Inhalte, </a:t>
            </a:r>
          </a:p>
          <a:p>
            <a:r>
              <a:rPr lang="de-DE" dirty="0"/>
              <a:t>zwei Arten von Kompetenzerwartungen analog zum  S II Lehrplan: übergeordnet und konkretisiert</a:t>
            </a:r>
          </a:p>
          <a:p>
            <a:r>
              <a:rPr lang="de-DE" dirty="0"/>
              <a:t>Konkretisierung der Überprüfungsformen</a:t>
            </a:r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FE18153D-5BC8-C449-8E75-B628F2A84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Implementationsveranstaltung zur Einführung der Kernlehrpläne Gymnasium SI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1434D6F9-E209-6148-BC5D-EF58A2F29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80442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Implementationsveranstaltung zur Einführung der Kernlehrpläne Gymnasium SI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31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467544" y="1628800"/>
            <a:ext cx="81369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u="sng" dirty="0"/>
              <a:t>Sachkompetenz</a:t>
            </a:r>
            <a:r>
              <a:rPr lang="de-DE" i="1" dirty="0"/>
              <a:t>:</a:t>
            </a:r>
            <a:endParaRPr lang="de-DE" dirty="0"/>
          </a:p>
          <a:p>
            <a:r>
              <a:rPr lang="de-DE" dirty="0"/>
              <a:t>Die Schülerinnen und Schüler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/>
              <a:t>beschreiben grundlegende geotektonische Strukturen und Prozesse in ihrem Zusammenwirken,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/>
              <a:t>erklären die naturbedingte Gefährdung von Siedlungs- und Wirtschaftsräumen des Menschen,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/>
              <a:t>erläutern das besondere Nutzungspotential von geotektonischen Risikoräumen.</a:t>
            </a:r>
          </a:p>
          <a:p>
            <a:r>
              <a:rPr lang="de-DE" dirty="0"/>
              <a:t> </a:t>
            </a:r>
          </a:p>
          <a:p>
            <a:r>
              <a:rPr lang="de-DE" i="1" u="sng" dirty="0"/>
              <a:t>Urteilskompetenz</a:t>
            </a:r>
            <a:r>
              <a:rPr lang="de-DE" i="1" dirty="0"/>
              <a:t>:</a:t>
            </a:r>
            <a:endParaRPr lang="de-DE" dirty="0"/>
          </a:p>
          <a:p>
            <a:r>
              <a:rPr lang="de-DE" dirty="0"/>
              <a:t>Die Schülerinnen und Schüler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/>
              <a:t>beurteilen die Eignung von Räumen für die Siedlungs- und Wirtschaftsnutzung auf der Grundlage des Ausmaßes von Georisiken,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/>
              <a:t>erörtern auf lokaler und regionaler Ebene </a:t>
            </a:r>
            <a:r>
              <a:rPr lang="de-DE" dirty="0" err="1"/>
              <a:t>Vorschläge</a:t>
            </a:r>
            <a:r>
              <a:rPr lang="de-DE" dirty="0"/>
              <a:t> und Maßnahmen zur Eindämmung von Naturrisiken.</a:t>
            </a:r>
          </a:p>
        </p:txBody>
      </p:sp>
    </p:spTree>
    <p:extLst>
      <p:ext uri="{BB962C8B-B14F-4D97-AF65-F5344CB8AC3E}">
        <p14:creationId xmlns:p14="http://schemas.microsoft.com/office/powerpoint/2010/main" val="8776126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2524E87-3501-2549-97F6-0BE406818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wichtigsten Neuerungen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323EFAE1-F979-1049-BA0C-ABF010A35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772816"/>
            <a:ext cx="8229600" cy="4205064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7 statt 6 Unterrichtsstunden in der Sekundarstufe I</a:t>
            </a:r>
          </a:p>
          <a:p>
            <a:r>
              <a:rPr lang="de-DE" dirty="0"/>
              <a:t>mehr und neue Inhaltsfelder</a:t>
            </a:r>
          </a:p>
          <a:p>
            <a:r>
              <a:rPr lang="de-DE" dirty="0"/>
              <a:t>Ausschärfung der Fachlichkeit durch Zuordnung konkreter inhaltlicher Schwerpunkte zu den Inhaltsfeldern</a:t>
            </a:r>
          </a:p>
          <a:p>
            <a:r>
              <a:rPr lang="de-DE" dirty="0"/>
              <a:t>Konkretisierung der Kompetenzerwartungen auf die jeweiligen Inhalte </a:t>
            </a:r>
          </a:p>
          <a:p>
            <a:r>
              <a:rPr lang="de-DE" dirty="0">
                <a:solidFill>
                  <a:srgbClr val="FF0000"/>
                </a:solidFill>
              </a:rPr>
              <a:t>zwei Arten von Kompetenzerwartungen analog zum  S II Lehrplan: übergeordnet und konkretisiert</a:t>
            </a:r>
          </a:p>
          <a:p>
            <a:r>
              <a:rPr lang="de-DE" dirty="0"/>
              <a:t>Konkretisierung der Überprüfungsformen</a:t>
            </a:r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FE18153D-5BC8-C449-8E75-B628F2A84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Implementationsveranstaltung zur Einführung der Kernlehrpläne Gymnasium SI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1434D6F9-E209-6148-BC5D-EF58A2F29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20105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Implementationsveranstaltung zur Einführung der Kernlehrpläne Gymnasium SI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33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539552" y="1628800"/>
            <a:ext cx="81472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Übergeordnete Sachkompetenz</a:t>
            </a:r>
            <a:endParaRPr lang="de-DE" sz="2400" dirty="0"/>
          </a:p>
          <a:p>
            <a:r>
              <a:rPr lang="de-DE" sz="2400" b="1" dirty="0"/>
              <a:t> </a:t>
            </a:r>
            <a:r>
              <a:rPr lang="de-DE" sz="2400" dirty="0"/>
              <a:t>Die Schülerinnen und Schüler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/>
              <a:t> </a:t>
            </a:r>
            <a:r>
              <a:rPr lang="de-DE" sz="2400" dirty="0"/>
              <a:t>analysieren durch wirtschaftliche, soziale und politische Faktoren beeinflusste räumliche Strukturen und Entwicklungsprozesse (SK3)</a:t>
            </a:r>
          </a:p>
          <a:p>
            <a:pPr lvl="0"/>
            <a:endParaRPr lang="de-DE" sz="2400" dirty="0"/>
          </a:p>
          <a:p>
            <a:r>
              <a:rPr lang="de-DE" sz="2400" b="1" dirty="0"/>
              <a:t>konkretisierte Sachkompetenz</a:t>
            </a:r>
            <a:endParaRPr lang="de-DE" sz="2400" dirty="0"/>
          </a:p>
          <a:p>
            <a:r>
              <a:rPr lang="de-DE" sz="2400" dirty="0"/>
              <a:t>Die Schülerinnen und Schüler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2400" dirty="0"/>
              <a:t>erläutern Auswirkungen ökonomischer und technischer Rahmenbedingungen auf die landwirtschaftliche Produktion</a:t>
            </a:r>
          </a:p>
        </p:txBody>
      </p:sp>
    </p:spTree>
    <p:extLst>
      <p:ext uri="{BB962C8B-B14F-4D97-AF65-F5344CB8AC3E}">
        <p14:creationId xmlns:p14="http://schemas.microsoft.com/office/powerpoint/2010/main" val="15747248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2524E87-3501-2549-97F6-0BE406818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wichtigsten Neuerungen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323EFAE1-F979-1049-BA0C-ABF010A35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772816"/>
            <a:ext cx="8229600" cy="4205064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7 statt 6 Unterrichtsstunden in der Sekundarstufe I</a:t>
            </a:r>
          </a:p>
          <a:p>
            <a:r>
              <a:rPr lang="de-DE" dirty="0"/>
              <a:t>mehr und neue Inhaltsfelder</a:t>
            </a:r>
          </a:p>
          <a:p>
            <a:r>
              <a:rPr lang="de-DE" dirty="0"/>
              <a:t>Ausschärfung der Fachlichkeit durch Zuordnung konkreter inhaltlicher Schwerpunkte zu den Inhaltsfeldern</a:t>
            </a:r>
          </a:p>
          <a:p>
            <a:r>
              <a:rPr lang="de-DE" dirty="0"/>
              <a:t>Konkretisierung der Kompetenzerwartungen auf die jeweiligen Inhalte, </a:t>
            </a:r>
          </a:p>
          <a:p>
            <a:r>
              <a:rPr lang="de-DE" dirty="0"/>
              <a:t>zwei Arten von Kompetenzerwartungen analog zum  S II Lehrplan: übergeordnet und konkretisiert</a:t>
            </a:r>
          </a:p>
          <a:p>
            <a:r>
              <a:rPr lang="de-DE" dirty="0">
                <a:solidFill>
                  <a:srgbClr val="FF0000"/>
                </a:solidFill>
              </a:rPr>
              <a:t>Konkretisierung der Überprüfungsformen</a:t>
            </a:r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FE18153D-5BC8-C449-8E75-B628F2A84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Implementationsveranstaltung zur Einführung der Kernlehrpläne Gymnasium SI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1434D6F9-E209-6148-BC5D-EF58A2F29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69991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 I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((Bitte BR spezifische Kontaktinformationen  einfügen!))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35</a:t>
            </a:fld>
            <a:endParaRPr lang="de-DE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3793329"/>
              </p:ext>
            </p:extLst>
          </p:nvPr>
        </p:nvGraphicFramePr>
        <p:xfrm>
          <a:off x="3001" y="1019762"/>
          <a:ext cx="9144000" cy="6062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46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993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5059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de-DE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FreeSan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FreeSans"/>
                        </a:rPr>
                        <a:t>Überprüfungsform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Free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FreeSan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FreeSans"/>
                        </a:rPr>
                        <a:t>Kurzbeschreibung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de-DE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FreeSan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5092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FreeSans"/>
                        </a:rPr>
                        <a:t>Darstellungs-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6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FreeSans"/>
                        </a:rPr>
                        <a:t>aufgabe</a:t>
                      </a:r>
                      <a:r>
                        <a:rPr lang="de-DE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FreeSans"/>
                        </a:rPr>
                        <a:t> 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FreeSan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FreeSans"/>
                        </a:rPr>
                        <a:t> </a:t>
                      </a: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Free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de-DE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FreeSans"/>
                        </a:rPr>
                        <a:t>Zusammenstellung, Anordnung, Erläuterung von Sachverhalten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FreeSans"/>
                      </a:endParaRPr>
                    </a:p>
                    <a:p>
                      <a:pPr marL="0" lvl="0" indent="0" algn="l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OpenSymbol"/>
                        </a:rPr>
                        <a:t>Topographische Orientierungsraster;</a:t>
                      </a:r>
                      <a:r>
                        <a:rPr lang="de-DE" sz="120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OpenSymbol"/>
                        </a:rPr>
                        <a:t>   </a:t>
                      </a: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OpenSymbol"/>
                        </a:rPr>
                        <a:t>Fachwissenschaftliche Begriffe;</a:t>
                      </a:r>
                      <a:r>
                        <a:rPr lang="de-DE" sz="120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OpenSymbol"/>
                        </a:rPr>
                        <a:t>   </a:t>
                      </a: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OpenSymbol"/>
                        </a:rPr>
                        <a:t>Ereignisse;</a:t>
                      </a:r>
                      <a:r>
                        <a:rPr lang="de-DE" sz="120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OpenSymbol"/>
                        </a:rPr>
                        <a:t>   </a:t>
                      </a: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OpenSymbol"/>
                        </a:rPr>
                        <a:t>Prozesse;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OpenSymbol"/>
                      </a:endParaRPr>
                    </a:p>
                    <a:p>
                      <a:pPr marL="0" lvl="0" indent="0" algn="l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OpenSymbol"/>
                        </a:rPr>
                        <a:t>Strukturen und Ordnungen;</a:t>
                      </a:r>
                      <a:r>
                        <a:rPr lang="de-DE" sz="120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OpenSymbol"/>
                        </a:rPr>
                        <a:t>   </a:t>
                      </a: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OpenSymbol"/>
                        </a:rPr>
                        <a:t>Anfertigung von Darstellungs- und Arbeitsmitteln</a:t>
                      </a:r>
                    </a:p>
                    <a:p>
                      <a:pPr marL="0" lvl="0" indent="0" algn="l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endParaRPr lang="de-DE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OpenSymbo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2381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de-DE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FreeSans"/>
                        </a:rPr>
                        <a:t>Analyse-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de-DE" sz="16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FreeSans"/>
                        </a:rPr>
                        <a:t>aufgabe</a:t>
                      </a:r>
                      <a:r>
                        <a:rPr lang="de-DE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FreeSans"/>
                        </a:rPr>
                        <a:t> 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de-DE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FreeSans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de-DE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FreeSans"/>
                        </a:rPr>
                        <a:t>Strukturen erfassen, Zusammenhänge herstellen, Schlussfolgerungen ziehen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FreeSans"/>
                      </a:endParaRPr>
                    </a:p>
                    <a:p>
                      <a:pPr marL="0" lvl="0" indent="0" algn="l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OpenSymbol"/>
                        </a:rPr>
                        <a:t>Erklären von Sachverhalten;</a:t>
                      </a:r>
                      <a:r>
                        <a:rPr lang="de-DE" sz="120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OpenSymbol"/>
                        </a:rPr>
                        <a:t>   </a:t>
                      </a: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OpenSymbol"/>
                        </a:rPr>
                        <a:t>Verarbeiten und Ordnen unter bestimmten Fragestellungen</a:t>
                      </a: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OpenSymbol"/>
                        </a:rPr>
                        <a:t>; Verknüpfen </a:t>
                      </a: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OpenSymbol"/>
                        </a:rPr>
                        <a:t>verschiedener geographischer Kenntnisse und Einsichten und deren Verarbeiten in neuen Zusammenhängen,</a:t>
                      </a:r>
                    </a:p>
                    <a:p>
                      <a:pPr marL="0" lvl="0" indent="0" algn="l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endParaRPr lang="de-DE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OpenSymbo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7302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de-DE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FreeSans"/>
                        </a:rPr>
                        <a:t>Erörterungs-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de-DE" sz="16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FreeSans"/>
                        </a:rPr>
                        <a:t>aufgabe</a:t>
                      </a:r>
                      <a:r>
                        <a:rPr lang="de-DE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FreeSans"/>
                        </a:rPr>
                        <a:t> 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de-DE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FreeSans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de-DE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FreeSans"/>
                        </a:rPr>
                        <a:t>Systematisches Verarbeiten komplexer Gegebenheiten mit dem Ziel, zu selbstständigen Begründungen und Wertungen zu gelangen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FreeSans"/>
                      </a:endParaRPr>
                    </a:p>
                    <a:p>
                      <a:pPr marL="0" lvl="0" indent="0" algn="l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OpenSymbol"/>
                        </a:rPr>
                        <a:t>Einbeziehen erworbener Kenntnisse und erlangter Einsichten bei der Begründung eines selbstständigen Urteils; Feststellen von Informationslücken bei der Erkenntnisgewinnung und Erkennen der Bedeutung und der Grenzen des Aussagewertes von Material; Beurteilen von Methoden, selbstständige Auswahl oder Anpassung von gelernten Methoden oder Lösungsverfahren, die zur Bewältigung der Problemstellung geeignet sind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OpenSymbol"/>
                      </a:endParaRPr>
                    </a:p>
                    <a:p>
                      <a:pPr marL="0" lvl="0" indent="0" algn="l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OpenSymbol"/>
                        </a:rPr>
                        <a:t>Begründen des eingeschlagenen Lösungsweges;</a:t>
                      </a:r>
                      <a:r>
                        <a:rPr lang="de-DE" sz="120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OpenSymbol"/>
                        </a:rPr>
                        <a:t>   </a:t>
                      </a: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OpenSymbol"/>
                        </a:rPr>
                        <a:t>Prüfen der Aussagekraft von Darstellungs- und Arbeitsmitteln</a:t>
                      </a:r>
                    </a:p>
                    <a:p>
                      <a:pPr marL="0" lvl="0" indent="0" algn="l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endParaRPr lang="de-DE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OpenSymbo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0335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de-DE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FreeSans"/>
                        </a:rPr>
                        <a:t>Handlungs-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de-DE" sz="16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FreeSans"/>
                        </a:rPr>
                        <a:t>aufgabe</a:t>
                      </a:r>
                      <a:endParaRPr lang="de-DE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Free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de-DE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FreeSans"/>
                        </a:rPr>
                        <a:t>Planung, Durchführung und Reflexion von </a:t>
                      </a:r>
                      <a:r>
                        <a:rPr lang="de-DE" sz="16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FreeSans"/>
                        </a:rPr>
                        <a:t>simulativen</a:t>
                      </a:r>
                      <a:r>
                        <a:rPr lang="de-DE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FreeSans"/>
                        </a:rPr>
                        <a:t> und realen geographischen Handlungsszenarien.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de-D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FreeSans"/>
                      </a:endParaRPr>
                    </a:p>
                    <a:p>
                      <a:pPr marL="0" lvl="0" indent="0" algn="l" defTabSz="914400" rtl="0" eaLnBrk="1" latinLnBrk="0" hangingPunct="1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de-DE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OpenSymbol"/>
                        </a:rPr>
                        <a:t>Unterrichtsgänge und Exkursionen;</a:t>
                      </a:r>
                      <a:r>
                        <a:rPr lang="de-DE" sz="1200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OpenSymbol"/>
                        </a:rPr>
                        <a:t>   </a:t>
                      </a:r>
                      <a:r>
                        <a:rPr lang="de-DE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OpenSymbol"/>
                        </a:rPr>
                        <a:t>Expertenbefragungen;</a:t>
                      </a:r>
                      <a:r>
                        <a:rPr lang="de-DE" sz="1200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OpenSymbol"/>
                        </a:rPr>
                        <a:t>   </a:t>
                      </a:r>
                      <a:r>
                        <a:rPr lang="de-DE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OpenSymbol"/>
                        </a:rPr>
                        <a:t>Debatten;</a:t>
                      </a:r>
                      <a:r>
                        <a:rPr lang="de-DE" sz="1200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OpenSymbol"/>
                        </a:rPr>
                        <a:t>   </a:t>
                      </a:r>
                      <a:r>
                        <a:rPr lang="de-DE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OpenSymbol"/>
                        </a:rPr>
                        <a:t>Rollen- und Planspiele;</a:t>
                      </a:r>
                      <a:r>
                        <a:rPr lang="de-DE" sz="1200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OpenSymbol"/>
                        </a:rPr>
                        <a:t>   </a:t>
                      </a:r>
                      <a:r>
                        <a:rPr lang="de-DE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OpenSymbol"/>
                        </a:rPr>
                        <a:t>Experimente.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61503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568952" cy="360040"/>
          </a:xfrm>
        </p:spPr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Implementationsveranstaltung zur Einführung der Kernlehrpläne Gymnasium SI 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19256" cy="4205064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Merkmale der neuen Kernlehrpläne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Übergreifende Aufgaben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Schulinterne 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Der Kernlehrplan Erdkunde im Detail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/>
              <a:t>Fachliche Unterstützungsmaterialien</a:t>
            </a:r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AB873F37-CF66-B744-AE61-6B5786006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98033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7850" y="1065022"/>
            <a:ext cx="8158606" cy="504403"/>
          </a:xfrm>
        </p:spPr>
        <p:txBody>
          <a:bodyPr/>
          <a:lstStyle/>
          <a:p>
            <a:r>
              <a:rPr lang="de-DE" dirty="0"/>
              <a:t>Materialien im Lehrplannavigator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Implementationsveranstaltung zur Einführung der Kernlehrpläne Gymnasium SI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D5E0577A-C720-B14C-A0A1-E61A00414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37</a:t>
            </a:fld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ACBF6E6F-36CA-4337-9B72-CDF5D505E8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469" y="1880725"/>
            <a:ext cx="6941367" cy="394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4327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2E85B2E-6419-41F1-B437-65CA77D6C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/>
              <a:t>Beispiel Kapitel 2.1.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49BD1F9A-E8A4-4EDA-AE33-32F3ABA28C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>
                <a:solidFill>
                  <a:srgbClr val="0070C0"/>
                </a:solidFill>
              </a:rPr>
              <a:t>18 Unterrichtsvorhaben:</a:t>
            </a:r>
            <a:r>
              <a:rPr lang="de-DE" dirty="0"/>
              <a:t> </a:t>
            </a:r>
          </a:p>
          <a:p>
            <a:endParaRPr lang="de-DE" dirty="0"/>
          </a:p>
          <a:p>
            <a:r>
              <a:rPr lang="de-DE" dirty="0">
                <a:solidFill>
                  <a:srgbClr val="0070C0"/>
                </a:solidFill>
              </a:rPr>
              <a:t>5</a:t>
            </a:r>
            <a:r>
              <a:rPr lang="de-DE" dirty="0"/>
              <a:t> in der in der Erprobungsstufe (60 Stunden), </a:t>
            </a:r>
          </a:p>
          <a:p>
            <a:r>
              <a:rPr lang="de-DE" dirty="0">
                <a:solidFill>
                  <a:srgbClr val="0070C0"/>
                </a:solidFill>
              </a:rPr>
              <a:t>6</a:t>
            </a:r>
            <a:r>
              <a:rPr lang="de-DE" dirty="0"/>
              <a:t> in den </a:t>
            </a:r>
            <a:r>
              <a:rPr lang="de-DE" dirty="0" err="1"/>
              <a:t>Jg</a:t>
            </a:r>
            <a:r>
              <a:rPr lang="de-DE" dirty="0"/>
              <a:t> 7/8 (60 Stunden) </a:t>
            </a:r>
          </a:p>
          <a:p>
            <a:r>
              <a:rPr lang="de-DE" dirty="0">
                <a:solidFill>
                  <a:srgbClr val="0070C0"/>
                </a:solidFill>
              </a:rPr>
              <a:t>7</a:t>
            </a:r>
            <a:r>
              <a:rPr lang="de-DE" dirty="0"/>
              <a:t> in den Jg. 9/10 (90 Stunden)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27856FB5-216E-4244-A2FF-211BC924C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 I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6748D6B6-0457-4D74-B76B-05929375B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((Bitte BR spezifische Kontaktinformationen  einfügen!))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2548E5F0-19E6-459C-BE3C-043E4D0FF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12246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342B4C44-79F9-3F42-B81D-A41554387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Implementationsveranstaltung zur Einführung der Kernlehrpläne Gymnasium SI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63EEC190-ADFD-AC46-8660-0E8B5A74A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39</a:t>
            </a:fld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/>
          <a:srcRect l="9838" t="5245" r="10625" b="6556"/>
          <a:stretch/>
        </p:blipFill>
        <p:spPr>
          <a:xfrm>
            <a:off x="1187624" y="1844824"/>
            <a:ext cx="6660740" cy="4154720"/>
          </a:xfrm>
          <a:prstGeom prst="rect">
            <a:avLst/>
          </a:prstGeom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xmlns="" id="{06430150-9DC8-4160-9A78-C59B668A3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Darstellungsform der Unterrichtsvorhaben</a:t>
            </a:r>
          </a:p>
        </p:txBody>
      </p:sp>
    </p:spTree>
    <p:extLst>
      <p:ext uri="{BB962C8B-B14F-4D97-AF65-F5344CB8AC3E}">
        <p14:creationId xmlns:p14="http://schemas.microsoft.com/office/powerpoint/2010/main" val="3440870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0902086-DCB9-1F4A-8168-743B2088E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Grundsätze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B84DCEA9-4E23-6245-9FC0-C82C26F1C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Wiedereinführung von G9 ab Schuljahr 2019/2020</a:t>
            </a:r>
          </a:p>
          <a:p>
            <a:pPr lvl="1"/>
            <a:r>
              <a:rPr lang="de-DE" sz="2400" dirty="0"/>
              <a:t>aufsteigend, beginnend mit den Jahrgangsstufen 5 und 6</a:t>
            </a:r>
          </a:p>
          <a:p>
            <a:r>
              <a:rPr lang="de-DE" dirty="0"/>
              <a:t>Weiterentwicklung des bisherigen Kernlehrplans</a:t>
            </a:r>
          </a:p>
          <a:p>
            <a:pPr lvl="1"/>
            <a:r>
              <a:rPr lang="de-DE" sz="2400" dirty="0"/>
              <a:t>Orientierung an der Struktur des KLP GOSt</a:t>
            </a:r>
          </a:p>
          <a:p>
            <a:pPr lvl="1"/>
            <a:r>
              <a:rPr lang="de-DE" sz="2400" dirty="0"/>
              <a:t>Gültigkeit für die Sek I des Gymnasiums, d.h. G9 und G8</a:t>
            </a:r>
          </a:p>
          <a:p>
            <a:pPr lvl="1"/>
            <a:r>
              <a:rPr lang="de-DE" sz="2400" dirty="0"/>
              <a:t>Anpassung an zeitgemäße Ansprüche (fachliche und didaktische Entwicklung)</a:t>
            </a:r>
            <a:endParaRPr lang="de-DE" sz="24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C19A11C5-B2B9-FA43-85CB-77CCE60EB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Implementationsveranstaltung zur Einführung der Kernlehrpläne Gymnasium SI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2F22C3A6-6CAE-C648-8C01-D32D14E8F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81961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B7595A3-1368-41F6-9746-FBE5D9010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Unterrichtsvorhaben XVIII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7E7BD057-B7B9-46E6-8492-29355D302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 I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0D38E4E3-E548-4F67-B6C8-8B36D2FBB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((Bitte BR spezifische Kontaktinformationen  einfügen!))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20B3234A-3D88-4E9D-B1EE-52A5BC387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40</a:t>
            </a:fld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85FF9A79-C5D3-4F5D-A55B-96C34F2FA9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de-DE" sz="32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Alles nur noch virtuell?  </a:t>
            </a:r>
            <a:r>
              <a:rPr lang="de-DE" sz="32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Digitalisierung verändert Raumstrukturen</a:t>
            </a:r>
          </a:p>
          <a:p>
            <a:pPr marL="0" indent="0">
              <a:spcAft>
                <a:spcPts val="0"/>
              </a:spcAft>
              <a:buNone/>
            </a:pPr>
            <a:endParaRPr lang="de-DE" b="1" dirty="0">
              <a:latin typeface="Arial" panose="020B0604020202020204" pitchFamily="34" charset="0"/>
              <a:ea typeface="Arial" panose="020B0604020202020204" pitchFamily="34" charset="0"/>
              <a:cs typeface="FreeSans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de-DE" b="1" dirty="0">
                <a:latin typeface="Arial" panose="020B0604020202020204" pitchFamily="34" charset="0"/>
                <a:ea typeface="Arial" panose="020B0604020202020204" pitchFamily="34" charset="0"/>
                <a:cs typeface="FreeSans"/>
              </a:rPr>
              <a:t>Schwerpunkte der Kompetenzentwicklung</a:t>
            </a:r>
            <a:r>
              <a:rPr lang="de-DE" dirty="0">
                <a:latin typeface="Arial" panose="020B0604020202020204" pitchFamily="34" charset="0"/>
                <a:ea typeface="Arial" panose="020B0604020202020204" pitchFamily="34" charset="0"/>
                <a:cs typeface="FreeSans"/>
              </a:rPr>
              <a:t>:</a:t>
            </a:r>
            <a:endParaRPr lang="de-DE" dirty="0">
              <a:latin typeface="Liberation Serif"/>
              <a:ea typeface="Noto Sans CJK SC Regular"/>
              <a:cs typeface="FreeSans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de-DE" dirty="0">
                <a:latin typeface="Arial" panose="020B0604020202020204" pitchFamily="34" charset="0"/>
                <a:ea typeface="Arial" panose="020B0604020202020204" pitchFamily="34" charset="0"/>
                <a:cs typeface="FreeSans"/>
              </a:rPr>
              <a:t>Die Schülerinnen und Schüler …</a:t>
            </a:r>
            <a:endParaRPr lang="de-DE" dirty="0">
              <a:latin typeface="Liberation Serif"/>
              <a:ea typeface="Noto Sans CJK SC Regular"/>
              <a:cs typeface="FreeSans"/>
            </a:endParaRPr>
          </a:p>
          <a:p>
            <a:pPr lvl="0">
              <a:buFont typeface="Courier New" panose="02070309020205020404" pitchFamily="49" charset="0"/>
              <a:buChar char="▫"/>
            </a:pPr>
            <a:r>
              <a:rPr lang="de-DE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orientieren sich unmittelbar vor Ort und mittelbar mit Hilfe von Karten, Gradnetzangaben und mit web- bzw. GPS-basierten Anwendungen (MK1),</a:t>
            </a:r>
          </a:p>
          <a:p>
            <a:pPr lvl="0">
              <a:buFont typeface="Courier New" panose="02070309020205020404" pitchFamily="49" charset="0"/>
              <a:buChar char="▫"/>
            </a:pPr>
            <a:r>
              <a:rPr lang="de-DE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recherchieren mittels vorgegebener Suchstrategien in Bibliotheken und im Internet fachlich relevante Informationen und Daten und werten diese fragebezogen aus (MK6),</a:t>
            </a:r>
          </a:p>
          <a:p>
            <a:pPr lvl="0">
              <a:buFont typeface="Courier New" panose="02070309020205020404" pitchFamily="49" charset="0"/>
              <a:buChar char="▫"/>
            </a:pPr>
            <a:r>
              <a:rPr lang="de-DE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präsentieren geographische Sachverhalte mit Hilfe analoger und digitaler Medien (MK9).</a:t>
            </a:r>
          </a:p>
          <a:p>
            <a:pPr lvl="0">
              <a:buFont typeface="Courier New" panose="02070309020205020404" pitchFamily="49" charset="0"/>
              <a:buChar char="▫"/>
            </a:pPr>
            <a:r>
              <a:rPr lang="de-DE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führen einfache Analysen mit Hilfe interaktiver Kartendienste und Geographischer Informationssysteme (GIS) durch (MK12),</a:t>
            </a:r>
          </a:p>
          <a:p>
            <a:pPr lvl="0">
              <a:buFont typeface="Courier New" panose="02070309020205020404" pitchFamily="49" charset="0"/>
              <a:buChar char="▫"/>
            </a:pPr>
            <a:r>
              <a:rPr lang="de-DE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nehmen auch unter Nutzung digitaler Medien Möglichkeiten der Einflussnahme auf raumbezogene Prozesse wahr (HK4).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170889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B7595A3-1368-41F6-9746-FBE5D901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360040"/>
          </a:xfrm>
        </p:spPr>
        <p:txBody>
          <a:bodyPr/>
          <a:lstStyle/>
          <a:p>
            <a:r>
              <a:rPr lang="de-DE" dirty="0"/>
              <a:t>Unterrichtsvorhaben XVIII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7E7BD057-B7B9-46E6-8492-29355D302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 I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0D38E4E3-E548-4F67-B6C8-8B36D2FBB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((Bitte BR spezifische Kontaktinformationen  einfügen!))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20B3234A-3D88-4E9D-B1EE-52A5BC387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41</a:t>
            </a:fld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85FF9A79-C5D3-4F5D-A55B-96C34F2FA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de-DE" sz="32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Alles nur noch virtuell?  </a:t>
            </a:r>
            <a:r>
              <a:rPr lang="de-DE" sz="32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Digitalisierung verändert Raumstrukturen</a:t>
            </a:r>
          </a:p>
          <a:p>
            <a:pPr marL="0" indent="0">
              <a:spcAft>
                <a:spcPts val="0"/>
              </a:spcAft>
              <a:buNone/>
            </a:pPr>
            <a:endParaRPr lang="de-DE" b="1" dirty="0">
              <a:latin typeface="Arial" panose="020B0604020202020204" pitchFamily="34" charset="0"/>
              <a:ea typeface="Arial" panose="020B0604020202020204" pitchFamily="34" charset="0"/>
              <a:cs typeface="FreeSans"/>
            </a:endParaRPr>
          </a:p>
          <a:p>
            <a:pPr>
              <a:spcBef>
                <a:spcPts val="200"/>
              </a:spcBef>
              <a:spcAft>
                <a:spcPts val="0"/>
              </a:spcAft>
            </a:pPr>
            <a:r>
              <a:rPr lang="de-DE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Inhaltsfelder: IF 10 (Räumliche Strukturen unter dem Einfluss von Globalisierung und Digitalisierung), </a:t>
            </a:r>
            <a:r>
              <a:rPr lang="de-DE" b="1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de-DE" b="1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IF 9 (Verstädterung und Stadtentwicklung)</a:t>
            </a:r>
            <a:r>
              <a:rPr lang="de-DE" b="1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de-DE" b="1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de-DE" b="1" dirty="0"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de-DE" b="1" dirty="0">
                <a:latin typeface="Arial" panose="020B0604020202020204" pitchFamily="34" charset="0"/>
                <a:ea typeface="Arial" panose="020B0604020202020204" pitchFamily="34" charset="0"/>
                <a:cs typeface="FreeSans"/>
              </a:rPr>
              <a:t>Inhaltliche Schwerpunkte: </a:t>
            </a:r>
            <a:endParaRPr lang="de-DE" dirty="0">
              <a:latin typeface="Liberation Serif"/>
              <a:ea typeface="Noto Sans CJK SC Regular"/>
              <a:cs typeface="FreeSans"/>
            </a:endParaRPr>
          </a:p>
          <a:p>
            <a:pPr lvl="0">
              <a:buFont typeface="Courier New" panose="02070309020205020404" pitchFamily="49" charset="0"/>
              <a:buChar char="▫"/>
            </a:pPr>
            <a:r>
              <a:rPr lang="de-DE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Wandel von Unternehmen im Zuge der Digitalisierung: Just-in-time-Produktion, Outsourcing</a:t>
            </a:r>
            <a:endParaRPr lang="de-DE" dirty="0">
              <a:latin typeface="Liberation Serif"/>
              <a:ea typeface="Noto Sans CJK SC Regular"/>
              <a:cs typeface="Times New Roman" panose="02020603050405020304" pitchFamily="18" charset="0"/>
            </a:endParaRPr>
          </a:p>
          <a:p>
            <a:pPr lvl="0">
              <a:buFont typeface="Courier New" panose="02070309020205020404" pitchFamily="49" charset="0"/>
              <a:buChar char="▫"/>
            </a:pPr>
            <a:r>
              <a:rPr lang="de-DE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Raumwirksamkeit von Digitalisierung: Standortfaktor digitale Infrastruktur, Onlinehandel, Verlagerung von Arbeitsplätzen, digital vernetzte Güter- und Personenverkehre, Veränderung von Pendlerströmen</a:t>
            </a:r>
            <a:endParaRPr lang="de-DE" dirty="0">
              <a:latin typeface="Liberation Serif"/>
              <a:ea typeface="Noto Sans CJK SC Regular"/>
              <a:cs typeface="Times New Roman" panose="02020603050405020304" pitchFamily="18" charset="0"/>
            </a:endParaRPr>
          </a:p>
          <a:p>
            <a:pPr lvl="0">
              <a:buFont typeface="Courier New" panose="02070309020205020404" pitchFamily="49" charset="0"/>
              <a:buChar char="▫"/>
            </a:pPr>
            <a:r>
              <a:rPr lang="de-DE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Schwerpunkte aktueller Stadtentwicklung: Mobilität, Umweltbelastung, demographischer und sozialer Wandel, Wohnraumverfügbarkeit</a:t>
            </a:r>
            <a:endParaRPr lang="de-DE" dirty="0">
              <a:latin typeface="Liberation Serif"/>
              <a:ea typeface="Noto Sans CJK SC Regular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034457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B7595A3-1368-41F6-9746-FBE5D901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360040"/>
          </a:xfrm>
        </p:spPr>
        <p:txBody>
          <a:bodyPr/>
          <a:lstStyle/>
          <a:p>
            <a:r>
              <a:rPr lang="de-DE" dirty="0"/>
              <a:t>Unterrichtsvorhaben XVIII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7E7BD057-B7B9-46E6-8492-29355D302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 I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0D38E4E3-E548-4F67-B6C8-8B36D2FBB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((Bitte BR spezifische Kontaktinformationen  einfügen!))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20B3234A-3D88-4E9D-B1EE-52A5BC387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42</a:t>
            </a:fld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85FF9A79-C5D3-4F5D-A55B-96C34F2FA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555" y="1612555"/>
            <a:ext cx="8229600" cy="4205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Alles nur noch virtuell?  </a:t>
            </a:r>
            <a:r>
              <a:rPr lang="de-DE" sz="2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Digitalisierung verändert Raumstrukturen</a:t>
            </a:r>
          </a:p>
          <a:p>
            <a:pPr marL="0" indent="0">
              <a:spcAft>
                <a:spcPts val="0"/>
              </a:spcAft>
              <a:buNone/>
            </a:pPr>
            <a:endParaRPr lang="de-DE" b="1" dirty="0">
              <a:latin typeface="Arial" panose="020B0604020202020204" pitchFamily="34" charset="0"/>
              <a:ea typeface="Arial" panose="020B0604020202020204" pitchFamily="34" charset="0"/>
              <a:cs typeface="FreeSans"/>
            </a:endParaRP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xmlns="" id="{09F840C7-D3C5-4A27-88F1-29591B316C85}"/>
              </a:ext>
            </a:extLst>
          </p:cNvPr>
          <p:cNvSpPr/>
          <p:nvPr/>
        </p:nvSpPr>
        <p:spPr>
          <a:xfrm>
            <a:off x="531845" y="2476212"/>
            <a:ext cx="8229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b="1" dirty="0">
                <a:latin typeface="Arial" panose="020B0604020202020204" pitchFamily="34" charset="0"/>
                <a:ea typeface="Arial" panose="020B0604020202020204" pitchFamily="34" charset="0"/>
                <a:cs typeface="FreeSans"/>
              </a:rPr>
              <a:t>Hinweise:</a:t>
            </a:r>
            <a:endParaRPr lang="de-DE" dirty="0">
              <a:latin typeface="Liberation Serif"/>
              <a:ea typeface="Noto Sans CJK SC Regular"/>
              <a:cs typeface="FreeSans"/>
            </a:endParaRPr>
          </a:p>
          <a:p>
            <a:pPr marL="342900" lvl="0" indent="-342900">
              <a:spcAft>
                <a:spcPts val="0"/>
              </a:spcAft>
              <a:buFont typeface="Courier New" panose="02070309020205020404" pitchFamily="49" charset="0"/>
              <a:buChar char="▫"/>
            </a:pPr>
            <a:r>
              <a:rPr lang="de-DE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Zur Entwicklung eines inhaltsfeldbezogenen topographischen Orientierungsrasters sollen im Zuge dieses Unterrichtsvorhabens Regionen mit besonderem Entwicklungspotenzial sowie Global Cities lokalisiert werden.</a:t>
            </a:r>
          </a:p>
          <a:p>
            <a:pPr marL="342900" lvl="0" indent="-342900">
              <a:spcAft>
                <a:spcPts val="0"/>
              </a:spcAft>
              <a:buFont typeface="Courier New" panose="02070309020205020404" pitchFamily="49" charset="0"/>
              <a:buChar char="▫"/>
            </a:pPr>
            <a:r>
              <a:rPr lang="de-DE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Im Rahmen dieses Unterrichtsvorhabens soll eine Internetrecherche eingeübt werden.</a:t>
            </a:r>
          </a:p>
          <a:p>
            <a:pPr>
              <a:spcAft>
                <a:spcPts val="0"/>
              </a:spcAft>
            </a:pPr>
            <a:r>
              <a:rPr lang="de-DE" b="1" dirty="0">
                <a:latin typeface="Arial" panose="020B0604020202020204" pitchFamily="34" charset="0"/>
                <a:ea typeface="Arial" panose="020B0604020202020204" pitchFamily="34" charset="0"/>
                <a:cs typeface="FreeSans"/>
              </a:rPr>
              <a:t> </a:t>
            </a:r>
            <a:endParaRPr lang="de-DE" dirty="0">
              <a:latin typeface="Liberation Serif"/>
              <a:ea typeface="Noto Sans CJK SC Regular"/>
              <a:cs typeface="FreeSans"/>
            </a:endParaRPr>
          </a:p>
          <a:p>
            <a:r>
              <a:rPr lang="de-DE" b="1" dirty="0">
                <a:latin typeface="Arial" panose="020B0604020202020204" pitchFamily="34" charset="0"/>
                <a:ea typeface="Arial" panose="020B0604020202020204" pitchFamily="34" charset="0"/>
              </a:rPr>
              <a:t>Zeitbedarf</a:t>
            </a:r>
            <a:r>
              <a:rPr lang="de-DE" dirty="0">
                <a:latin typeface="Arial" panose="020B0604020202020204" pitchFamily="34" charset="0"/>
                <a:ea typeface="Arial" panose="020B0604020202020204" pitchFamily="34" charset="0"/>
              </a:rPr>
              <a:t>: ca. 15 </a:t>
            </a:r>
            <a:r>
              <a:rPr lang="de-DE" dirty="0" err="1">
                <a:latin typeface="Arial" panose="020B0604020202020204" pitchFamily="34" charset="0"/>
                <a:ea typeface="Arial" panose="020B0604020202020204" pitchFamily="34" charset="0"/>
              </a:rPr>
              <a:t>Ustd</a:t>
            </a:r>
            <a:r>
              <a:rPr lang="de-DE" dirty="0"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de-DE" dirty="0">
              <a:latin typeface="Liberation Serif"/>
              <a:ea typeface="Noto Sans CJK SC Regular"/>
              <a:cs typeface="FreeSans"/>
            </a:endParaRPr>
          </a:p>
        </p:txBody>
      </p:sp>
    </p:spTree>
    <p:extLst>
      <p:ext uri="{BB962C8B-B14F-4D97-AF65-F5344CB8AC3E}">
        <p14:creationId xmlns:p14="http://schemas.microsoft.com/office/powerpoint/2010/main" val="21596957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B7595A3-1368-41F6-9746-FBE5D9010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Unterrichtsvorhaben I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7E7BD057-B7B9-46E6-8492-29355D302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 I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0D38E4E3-E548-4F67-B6C8-8B36D2FBB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((Bitte BR spezifische Kontaktinformationen  einfügen!))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20B3234A-3D88-4E9D-B1EE-52A5BC387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43</a:t>
            </a:fld>
            <a:endParaRPr lang="de-DE"/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xmlns="" id="{6BBFD059-9CC9-48C8-9653-5E8E323F34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876" y="1700213"/>
            <a:ext cx="7774247" cy="420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2059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B7595A3-1368-41F6-9746-FBE5D9010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Unterrichtsvorhaben I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7E7BD057-B7B9-46E6-8492-29355D302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 I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0D38E4E3-E548-4F67-B6C8-8B36D2FBB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((Bitte BR spezifische Kontaktinformationen  einfügen!))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20B3234A-3D88-4E9D-B1EE-52A5BC387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44</a:t>
            </a:fld>
            <a:endParaRPr lang="de-DE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xmlns="" id="{A430B471-C618-4815-928A-B9AF8DD1A2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9112" y="1888331"/>
            <a:ext cx="8105775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1009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B7595A3-1368-41F6-9746-FBE5D9010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Unterrichtsvorhaben I - Konkretisierung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7E7BD057-B7B9-46E6-8492-29355D302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 I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0D38E4E3-E548-4F67-B6C8-8B36D2FBB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((Bitte BR spezifische Kontaktinformationen  einfügen!))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20B3234A-3D88-4E9D-B1EE-52A5BC387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45</a:t>
            </a:fld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93D03508-C8FF-48B4-8A2A-7CB22461E0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r>
              <a:rPr lang="de-DE" dirty="0"/>
              <a:t>Unterrichtssequenzen</a:t>
            </a:r>
          </a:p>
          <a:p>
            <a:r>
              <a:rPr lang="de-DE" dirty="0"/>
              <a:t>Zu entwickelnde Kompetenzen</a:t>
            </a:r>
          </a:p>
          <a:p>
            <a:r>
              <a:rPr lang="de-DE" dirty="0"/>
              <a:t>Vorhabenbezogene Absprachen / Vereinbarungen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500915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EC60808E-8D1B-4226-A0C4-568B1ECC5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91" y="169978"/>
            <a:ext cx="8943309" cy="633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450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EC60808E-8D1B-4226-A0C4-568B1ECC5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91" y="188640"/>
            <a:ext cx="8943309" cy="633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679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EBEBD3F7-C4E8-4A5A-80B1-B2A411ED84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0873"/>
            <a:ext cx="9144000" cy="445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59893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Implementationsveranstaltung zur Einführung der Kernlehrpläne Gymnasium SI 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95536" y="4725144"/>
            <a:ext cx="8507412" cy="50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80000"/>
              </a:lnSpc>
              <a:buFont typeface="Times" pitchFamily="18" charset="0"/>
              <a:buNone/>
            </a:pPr>
            <a:r>
              <a:rPr lang="de-DE" altLang="de-DE" sz="3200" kern="0" dirty="0">
                <a:solidFill>
                  <a:srgbClr val="0070C0"/>
                </a:solidFill>
              </a:rPr>
              <a:t>Herzlichen Dank für Ihre Aufmerksamkeit!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565400"/>
            <a:ext cx="8207375" cy="147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xmlns="" id="{FB39564D-959C-054D-9479-CBD0C843A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5676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Bewährte Merkmale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6131024" cy="420506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DE" dirty="0"/>
              <a:t>Kernlehrpläne in NRW formulieren</a:t>
            </a:r>
          </a:p>
          <a:p>
            <a:r>
              <a:rPr lang="de-DE" dirty="0"/>
              <a:t>schulformbezogene landesweit verbindliche Standards,</a:t>
            </a:r>
          </a:p>
          <a:p>
            <a:r>
              <a:rPr lang="de-DE" dirty="0"/>
              <a:t>den fachlichen Kern der dafür erforderlichen Kompetenzen einschließlich zugrunde liegender Wissensbestände,</a:t>
            </a:r>
          </a:p>
          <a:p>
            <a:r>
              <a:rPr lang="de-DE" dirty="0"/>
              <a:t>eine Progression der Kompetenzentwicklung über mindestens zwei Stufen (Ende der Erprobungsstufe, Ende der Sekundarstufe I),</a:t>
            </a:r>
          </a:p>
          <a:p>
            <a:r>
              <a:rPr lang="de-DE" i="1" dirty="0"/>
              <a:t>keine</a:t>
            </a:r>
            <a:r>
              <a:rPr lang="de-DE" dirty="0"/>
              <a:t> Aussagen zur konkreten Gestaltung und Durchführung des Unterrichts. </a:t>
            </a:r>
            <a:br>
              <a:rPr lang="de-DE" dirty="0"/>
            </a:br>
            <a:r>
              <a:rPr lang="de-DE" dirty="0"/>
              <a:t>(Dies ist Bestandteil der schulinternen Lehrpläne)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Implementationsveranstaltung zur Einführung der Kernlehrpläne Gymnasium SI </a:t>
            </a:r>
          </a:p>
        </p:txBody>
      </p:sp>
      <p:pic>
        <p:nvPicPr>
          <p:cNvPr id="7" name="Picture 2" descr="Deutsch Kernlehrplan verkürzter Bildungsgang Gym. Sek. I">
            <a:extLst>
              <a:ext uri="{FF2B5EF4-FFF2-40B4-BE49-F238E27FC236}">
                <a16:creationId xmlns:a16="http://schemas.microsoft.com/office/drawing/2014/main" xmlns="" id="{7AA56A9A-E725-BA4D-BB07-9E8273475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0269">
            <a:off x="6621889" y="2252300"/>
            <a:ext cx="2016224" cy="285314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A056F1D5-BDAB-5145-911E-0290F498A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4385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Grundkonstrukt und zentrale Begriffe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Implementationsveranstaltung zur Einführung der Kernlehrpläne Gymnasium SI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0FBB1F8D-1C56-E948-A166-0661E1EAA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6</a:t>
            </a:fld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07FD7649-7993-4585-AAC1-17F7C94766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1844824"/>
            <a:ext cx="6145113" cy="382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222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Gliederung des Kernlehrplans Erdkunde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Implementationsveranstaltung zur Einführung der Kernlehrpläne Gymnasium SI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7</a:t>
            </a:fld>
            <a:endParaRPr lang="de-DE"/>
          </a:p>
        </p:txBody>
      </p:sp>
      <p:graphicFrame>
        <p:nvGraphicFramePr>
          <p:cNvPr id="8" name="Group 5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927637"/>
              </p:ext>
            </p:extLst>
          </p:nvPr>
        </p:nvGraphicFramePr>
        <p:xfrm>
          <a:off x="520700" y="1780854"/>
          <a:ext cx="8064500" cy="3551278"/>
        </p:xfrm>
        <a:graphic>
          <a:graphicData uri="http://schemas.openxmlformats.org/drawingml/2006/table">
            <a:tbl>
              <a:tblPr/>
              <a:tblGrid>
                <a:gridCol w="863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009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47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Kapitel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Gliederungspunkt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47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Vorbemerkungen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47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Aufgaben und Ziele des Faches</a:t>
                      </a: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47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Kompetenzbereiche, Inhaltsfelder und Kompetenzerwartungen</a:t>
                      </a: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11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Kompetenzbereiche und Inhaltsfelder des Faches</a:t>
                      </a: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043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Kompetenzerwartungen und inhaltliche Schwerpunkte bis zum Ende der Erprobungsstufe</a:t>
                      </a:r>
                      <a:endParaRPr kumimoji="0" lang="de-DE" alt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00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Kompetenzerwartungen und inhaltliche Schwerpunkte bis zum Ende der Sekundarstufe I</a:t>
                      </a:r>
                      <a:endParaRPr kumimoji="0" lang="de-DE" alt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47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Lernerfolgsüberprüfung und Leistungsbewertung</a:t>
                      </a: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5144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F477AE8-29DB-4A4A-9A4D-43F01DEA8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Neue Akzentsetzungen der Kernlehrpläne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215B63A6-BED9-F040-ADCC-469543B18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20480"/>
          </a:xfrm>
        </p:spPr>
        <p:txBody>
          <a:bodyPr>
            <a:normAutofit/>
          </a:bodyPr>
          <a:lstStyle/>
          <a:p>
            <a:r>
              <a:rPr lang="de-DE" dirty="0"/>
              <a:t>Ausschärfung der Fachlichkeit</a:t>
            </a:r>
          </a:p>
          <a:p>
            <a:pPr lvl="1"/>
            <a:r>
              <a:rPr lang="de-DE" dirty="0"/>
              <a:t>Präzisere Beschreibung fachlicher Inhalte</a:t>
            </a:r>
          </a:p>
          <a:p>
            <a:pPr lvl="1"/>
            <a:r>
              <a:rPr lang="de-DE" dirty="0"/>
              <a:t>Präzisere Beschreibung fachlicher Prozesse</a:t>
            </a:r>
          </a:p>
          <a:p>
            <a:r>
              <a:rPr lang="de-DE" dirty="0"/>
              <a:t>Gestaltungsspielräume</a:t>
            </a:r>
          </a:p>
          <a:p>
            <a:pPr lvl="1"/>
            <a:r>
              <a:rPr lang="de-DE" dirty="0"/>
              <a:t>Zeit zum Üben, Wiederholen, Vertiefen</a:t>
            </a:r>
          </a:p>
          <a:p>
            <a:pPr lvl="1"/>
            <a:r>
              <a:rPr lang="de-DE" dirty="0"/>
              <a:t>Möglichkeiten zur Auseinandersetzung mit eigenen Fragestellungen</a:t>
            </a:r>
          </a:p>
          <a:p>
            <a:r>
              <a:rPr lang="de-DE" dirty="0"/>
              <a:t>Bezug auf fachübergreifende Zielsetzungen</a:t>
            </a:r>
          </a:p>
          <a:p>
            <a:pPr lvl="1"/>
            <a:r>
              <a:rPr lang="de-DE" dirty="0"/>
              <a:t>Bildung in der digitalen Welt und Medienbildung (Medienkompetenzrahmen NRW)</a:t>
            </a:r>
          </a:p>
          <a:p>
            <a:pPr lvl="1"/>
            <a:r>
              <a:rPr lang="de-DE" dirty="0"/>
              <a:t>Rahmenvorgabe </a:t>
            </a:r>
            <a:r>
              <a:rPr lang="de-DE" dirty="0" smtClean="0"/>
              <a:t>Verbraucherbildung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A712B5B7-DA19-2447-8E42-E26750AC9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Implementationsveranstaltung zur Einführung der Kernlehrpläne Gymnasium SI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3F0AAA70-ACB1-794B-B837-571540A6D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1653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568952" cy="360040"/>
          </a:xfrm>
        </p:spPr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Implementationsveranstaltung zur Einführung der Kernlehrpläne Gymnasium SI 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19256" cy="4205064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Merkmale der neuen Kernlehrpläne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/>
              <a:t>Übergreifende Aufgaben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Schulinterne 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Der Kernlehrplan Erdkunde im Detail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Fachliche Unterstützungsmaterialien</a:t>
            </a:r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AB873F37-CF66-B744-AE61-6B5786006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6514234"/>
      </p:ext>
    </p:extLst>
  </p:cSld>
  <p:clrMapOvr>
    <a:masterClrMapping/>
  </p:clrMapOvr>
</p:sld>
</file>

<file path=ppt/theme/theme1.xml><?xml version="1.0" encoding="utf-8"?>
<a:theme xmlns:a="http://schemas.openxmlformats.org/drawingml/2006/main" name="QUA-LiS_Vorlage_weiss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QUA-LiS_Vorlage_weiss</Template>
  <TotalTime>0</TotalTime>
  <Words>2192</Words>
  <Application>Microsoft Office PowerPoint</Application>
  <PresentationFormat>Bildschirmpräsentation (4:3)</PresentationFormat>
  <Paragraphs>496</Paragraphs>
  <Slides>49</Slides>
  <Notes>16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49</vt:i4>
      </vt:variant>
    </vt:vector>
  </HeadingPairs>
  <TitlesOfParts>
    <vt:vector size="51" baseType="lpstr">
      <vt:lpstr>QUA-LiS_Vorlage_weiss</vt:lpstr>
      <vt:lpstr>Office Theme</vt:lpstr>
      <vt:lpstr>Herzlich willkommen</vt:lpstr>
      <vt:lpstr>Gliederung</vt:lpstr>
      <vt:lpstr>Gliederung</vt:lpstr>
      <vt:lpstr>Grundsätze</vt:lpstr>
      <vt:lpstr>Bewährte Merkmale</vt:lpstr>
      <vt:lpstr>Grundkonstrukt und zentrale Begriffe</vt:lpstr>
      <vt:lpstr>Gliederung des Kernlehrplans Erdkunde</vt:lpstr>
      <vt:lpstr>Neue Akzentsetzungen der Kernlehrpläne</vt:lpstr>
      <vt:lpstr>Gliederung</vt:lpstr>
      <vt:lpstr>Aufträge für alle Fächer insbesondere</vt:lpstr>
      <vt:lpstr>Fachliche Einbindung des MKR</vt:lpstr>
      <vt:lpstr>Fachliche Einbindung RV Verbraucherbildung</vt:lpstr>
      <vt:lpstr>PowerPoint-Präsentation</vt:lpstr>
      <vt:lpstr>Gliederung</vt:lpstr>
      <vt:lpstr>Schulinterne Lehrpläne - rechtlicher Rahmen</vt:lpstr>
      <vt:lpstr>Schulinterne Lehrpläne - rechtlicher Rahmen</vt:lpstr>
      <vt:lpstr>Curricula: Entwicklung von Wissen und Können</vt:lpstr>
      <vt:lpstr>Funktionen von schulinternen Lehrplänen</vt:lpstr>
      <vt:lpstr>Gliederung für einen schulinternen Lehrplan</vt:lpstr>
      <vt:lpstr>Gliederung</vt:lpstr>
      <vt:lpstr>Ein Blick zurück……. Lehrplan-Generationen </vt:lpstr>
      <vt:lpstr>Die wichtigsten Kontinuitäten</vt:lpstr>
      <vt:lpstr>Die wichtigsten Kontinuitäten</vt:lpstr>
      <vt:lpstr>Die wichtigsten Neuerungen</vt:lpstr>
      <vt:lpstr>Die wichtigsten Neuerungen</vt:lpstr>
      <vt:lpstr>Inhaltsfelder im Vergleich</vt:lpstr>
      <vt:lpstr>Inhaltsfelder im Vergleich</vt:lpstr>
      <vt:lpstr>Die wichtigsten Neuerungen</vt:lpstr>
      <vt:lpstr>PowerPoint-Präsentation</vt:lpstr>
      <vt:lpstr>Die wichtigsten Neuerungen</vt:lpstr>
      <vt:lpstr>PowerPoint-Präsentation</vt:lpstr>
      <vt:lpstr>Die wichtigsten Neuerungen</vt:lpstr>
      <vt:lpstr>PowerPoint-Präsentation</vt:lpstr>
      <vt:lpstr>Die wichtigsten Neuerungen</vt:lpstr>
      <vt:lpstr>PowerPoint-Präsentation</vt:lpstr>
      <vt:lpstr>Gliederung</vt:lpstr>
      <vt:lpstr>Materialien im Lehrplannavigator</vt:lpstr>
      <vt:lpstr>Beispiel Kapitel 2.1.</vt:lpstr>
      <vt:lpstr>Darstellungsform der Unterrichtsvorhaben</vt:lpstr>
      <vt:lpstr>Unterrichtsvorhaben XVIII</vt:lpstr>
      <vt:lpstr>Unterrichtsvorhaben XVIII </vt:lpstr>
      <vt:lpstr>Unterrichtsvorhaben XVIII </vt:lpstr>
      <vt:lpstr>Unterrichtsvorhaben I</vt:lpstr>
      <vt:lpstr>Unterrichtsvorhaben I</vt:lpstr>
      <vt:lpstr>Unterrichtsvorhaben I - Konkretisierung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2018-11-19T14:12:53Z</dcterms:created>
  <dcterms:modified xsi:type="dcterms:W3CDTF">2019-09-19T06:28:39Z</dcterms:modified>
</cp:coreProperties>
</file>