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1"/>
    <p:sldMasterId id="2147483661" r:id="rId2"/>
    <p:sldMasterId id="2147483673" r:id="rId3"/>
  </p:sldMasterIdLst>
  <p:notesMasterIdLst>
    <p:notesMasterId r:id="rId55"/>
  </p:notesMasterIdLst>
  <p:handoutMasterIdLst>
    <p:handoutMasterId r:id="rId56"/>
  </p:handoutMasterIdLst>
  <p:sldIdLst>
    <p:sldId id="256" r:id="rId4"/>
    <p:sldId id="392" r:id="rId5"/>
    <p:sldId id="403" r:id="rId6"/>
    <p:sldId id="366" r:id="rId7"/>
    <p:sldId id="340" r:id="rId8"/>
    <p:sldId id="453" r:id="rId9"/>
    <p:sldId id="344" r:id="rId10"/>
    <p:sldId id="401" r:id="rId11"/>
    <p:sldId id="404" r:id="rId12"/>
    <p:sldId id="303" r:id="rId13"/>
    <p:sldId id="458" r:id="rId14"/>
    <p:sldId id="460" r:id="rId15"/>
    <p:sldId id="371" r:id="rId16"/>
    <p:sldId id="405" r:id="rId17"/>
    <p:sldId id="388" r:id="rId18"/>
    <p:sldId id="389" r:id="rId19"/>
    <p:sldId id="386" r:id="rId20"/>
    <p:sldId id="387" r:id="rId21"/>
    <p:sldId id="390" r:id="rId22"/>
    <p:sldId id="461" r:id="rId23"/>
    <p:sldId id="406" r:id="rId24"/>
    <p:sldId id="415" r:id="rId25"/>
    <p:sldId id="419" r:id="rId26"/>
    <p:sldId id="411" r:id="rId27"/>
    <p:sldId id="417" r:id="rId28"/>
    <p:sldId id="373" r:id="rId29"/>
    <p:sldId id="383" r:id="rId30"/>
    <p:sldId id="445" r:id="rId31"/>
    <p:sldId id="442" r:id="rId32"/>
    <p:sldId id="434" r:id="rId33"/>
    <p:sldId id="435" r:id="rId34"/>
    <p:sldId id="455" r:id="rId35"/>
    <p:sldId id="456" r:id="rId36"/>
    <p:sldId id="439" r:id="rId37"/>
    <p:sldId id="448" r:id="rId38"/>
    <p:sldId id="436" r:id="rId39"/>
    <p:sldId id="430" r:id="rId40"/>
    <p:sldId id="450" r:id="rId41"/>
    <p:sldId id="418" r:id="rId42"/>
    <p:sldId id="451" r:id="rId43"/>
    <p:sldId id="452" r:id="rId44"/>
    <p:sldId id="407" r:id="rId45"/>
    <p:sldId id="380" r:id="rId46"/>
    <p:sldId id="437" r:id="rId47"/>
    <p:sldId id="438" r:id="rId48"/>
    <p:sldId id="449" r:id="rId49"/>
    <p:sldId id="447" r:id="rId50"/>
    <p:sldId id="446" r:id="rId51"/>
    <p:sldId id="381" r:id="rId52"/>
    <p:sldId id="457" r:id="rId53"/>
    <p:sldId id="321" r:id="rId54"/>
  </p:sldIdLst>
  <p:sldSz cx="9144000" cy="6858000" type="screen4x3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6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or" initials="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3F0C"/>
    <a:srgbClr val="EFE0A0"/>
    <a:srgbClr val="E9EDF4"/>
    <a:srgbClr val="D0D8E8"/>
    <a:srgbClr val="3399FF"/>
    <a:srgbClr val="DB820B"/>
    <a:srgbClr val="DA8F0B"/>
    <a:srgbClr val="FF9900"/>
    <a:srgbClr val="CC3300"/>
    <a:srgbClr val="D6E9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ittlere Formatvorlage 4 - Akz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01" autoAdjust="0"/>
    <p:restoredTop sz="78307" autoAdjust="0"/>
  </p:normalViewPr>
  <p:slideViewPr>
    <p:cSldViewPr showGuides="1">
      <p:cViewPr>
        <p:scale>
          <a:sx n="75" d="100"/>
          <a:sy n="75" d="100"/>
        </p:scale>
        <p:origin x="-156" y="-5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435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340"/>
    </p:cViewPr>
  </p:sorterViewPr>
  <p:notesViewPr>
    <p:cSldViewPr showGuides="1">
      <p:cViewPr varScale="1">
        <p:scale>
          <a:sx n="56" d="100"/>
          <a:sy n="56" d="100"/>
        </p:scale>
        <p:origin x="2600" y="44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commentAuthors" Target="commentAuthors.xml"/><Relationship Id="rId61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411C23-6081-44D0-95EA-8971BDBD7BC1}" type="doc">
      <dgm:prSet loTypeId="urn:microsoft.com/office/officeart/2005/8/layout/vList2" loCatId="list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de-DE"/>
        </a:p>
      </dgm:t>
    </dgm:pt>
    <dgm:pt modelId="{D870C2D6-8D64-40E6-B865-D58DE6BEEBFB}">
      <dgm:prSet/>
      <dgm:spPr/>
      <dgm:t>
        <a:bodyPr/>
        <a:lstStyle/>
        <a:p>
          <a:pPr algn="ctr" rtl="0"/>
          <a:r>
            <a:rPr lang="de-DE" dirty="0" smtClean="0"/>
            <a:t>Umgang mit Fachwissen</a:t>
          </a:r>
          <a:endParaRPr lang="de-DE" dirty="0"/>
        </a:p>
      </dgm:t>
    </dgm:pt>
    <dgm:pt modelId="{E27C2D94-0ED1-4A8A-9468-E16FE3167B61}" type="parTrans" cxnId="{510FF809-1339-4743-B0CA-B254A97620FA}">
      <dgm:prSet/>
      <dgm:spPr/>
      <dgm:t>
        <a:bodyPr/>
        <a:lstStyle/>
        <a:p>
          <a:endParaRPr lang="de-DE"/>
        </a:p>
      </dgm:t>
    </dgm:pt>
    <dgm:pt modelId="{F19AA7F3-2334-4B51-95CE-46B23632BD83}" type="sibTrans" cxnId="{510FF809-1339-4743-B0CA-B254A97620FA}">
      <dgm:prSet/>
      <dgm:spPr/>
      <dgm:t>
        <a:bodyPr/>
        <a:lstStyle/>
        <a:p>
          <a:endParaRPr lang="de-DE"/>
        </a:p>
      </dgm:t>
    </dgm:pt>
    <dgm:pt modelId="{ED8105A1-F3E1-4019-B40E-604679F75360}">
      <dgm:prSet/>
      <dgm:spPr>
        <a:solidFill>
          <a:schemeClr val="accent3"/>
        </a:solidFill>
      </dgm:spPr>
      <dgm:t>
        <a:bodyPr/>
        <a:lstStyle/>
        <a:p>
          <a:pPr algn="ctr" rtl="0"/>
          <a:r>
            <a:rPr lang="de-DE" dirty="0" smtClean="0"/>
            <a:t>Erkenntnisgewinnung</a:t>
          </a:r>
          <a:endParaRPr lang="de-DE" dirty="0"/>
        </a:p>
      </dgm:t>
    </dgm:pt>
    <dgm:pt modelId="{DCE3A8D1-8D70-45B5-AE7E-8957C1DF1070}" type="parTrans" cxnId="{3D766D23-AD38-474A-8228-A46FC5670541}">
      <dgm:prSet/>
      <dgm:spPr/>
      <dgm:t>
        <a:bodyPr/>
        <a:lstStyle/>
        <a:p>
          <a:endParaRPr lang="de-DE"/>
        </a:p>
      </dgm:t>
    </dgm:pt>
    <dgm:pt modelId="{92215A44-5079-4420-91F1-8C784A451A16}" type="sibTrans" cxnId="{3D766D23-AD38-474A-8228-A46FC5670541}">
      <dgm:prSet/>
      <dgm:spPr/>
      <dgm:t>
        <a:bodyPr/>
        <a:lstStyle/>
        <a:p>
          <a:endParaRPr lang="de-DE"/>
        </a:p>
      </dgm:t>
    </dgm:pt>
    <dgm:pt modelId="{ACD0FC73-F7F4-4F4D-9279-39EF53FC5A05}">
      <dgm:prSet/>
      <dgm:spPr>
        <a:solidFill>
          <a:schemeClr val="accent3">
            <a:lumMod val="50000"/>
          </a:schemeClr>
        </a:solidFill>
      </dgm:spPr>
      <dgm:t>
        <a:bodyPr/>
        <a:lstStyle/>
        <a:p>
          <a:pPr algn="ctr" rtl="0"/>
          <a:r>
            <a:rPr lang="de-DE" dirty="0" smtClean="0"/>
            <a:t>Kommunikation</a:t>
          </a:r>
          <a:endParaRPr lang="de-DE" dirty="0"/>
        </a:p>
      </dgm:t>
    </dgm:pt>
    <dgm:pt modelId="{42B8B88B-A693-4610-8F0F-6FB0BCB09E27}" type="parTrans" cxnId="{2016F167-BE8B-4E33-B44A-2F4A1D0CEC02}">
      <dgm:prSet/>
      <dgm:spPr/>
      <dgm:t>
        <a:bodyPr/>
        <a:lstStyle/>
        <a:p>
          <a:endParaRPr lang="de-DE"/>
        </a:p>
      </dgm:t>
    </dgm:pt>
    <dgm:pt modelId="{DBEAD074-C663-4785-89B2-F437B13F162C}" type="sibTrans" cxnId="{2016F167-BE8B-4E33-B44A-2F4A1D0CEC02}">
      <dgm:prSet/>
      <dgm:spPr/>
      <dgm:t>
        <a:bodyPr/>
        <a:lstStyle/>
        <a:p>
          <a:endParaRPr lang="de-DE"/>
        </a:p>
      </dgm:t>
    </dgm:pt>
    <dgm:pt modelId="{88CFBF17-0FA3-4A9F-A090-9A4A5B0E7414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pPr algn="ctr" rtl="0"/>
          <a:r>
            <a:rPr lang="de-DE" dirty="0" smtClean="0"/>
            <a:t>Bewertung</a:t>
          </a:r>
          <a:endParaRPr lang="de-DE" dirty="0"/>
        </a:p>
      </dgm:t>
    </dgm:pt>
    <dgm:pt modelId="{65CC6DDD-4AAF-4F21-A621-62C73D54AA3A}" type="parTrans" cxnId="{FBD2A605-028B-4EA8-98C5-6137892A3CFD}">
      <dgm:prSet/>
      <dgm:spPr/>
      <dgm:t>
        <a:bodyPr/>
        <a:lstStyle/>
        <a:p>
          <a:endParaRPr lang="de-DE"/>
        </a:p>
      </dgm:t>
    </dgm:pt>
    <dgm:pt modelId="{95F4ED6A-C3A5-43A5-A0AF-466A36C08113}" type="sibTrans" cxnId="{FBD2A605-028B-4EA8-98C5-6137892A3CFD}">
      <dgm:prSet/>
      <dgm:spPr/>
      <dgm:t>
        <a:bodyPr/>
        <a:lstStyle/>
        <a:p>
          <a:endParaRPr lang="de-DE"/>
        </a:p>
      </dgm:t>
    </dgm:pt>
    <dgm:pt modelId="{B573D165-1416-492B-B15A-863861A98ED2}" type="pres">
      <dgm:prSet presAssocID="{8A411C23-6081-44D0-95EA-8971BDBD7BC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5EB58113-F39A-48AA-898D-024522345445}" type="pres">
      <dgm:prSet presAssocID="{D870C2D6-8D64-40E6-B865-D58DE6BEEBFB}" presName="parentText" presStyleLbl="node1" presStyleIdx="0" presStyleCnt="4" custScaleX="57743" custScaleY="42527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66414A0-C33C-4FD1-BFDC-1B2890286B0B}" type="pres">
      <dgm:prSet presAssocID="{F19AA7F3-2334-4B51-95CE-46B23632BD83}" presName="spacer" presStyleCnt="0"/>
      <dgm:spPr/>
    </dgm:pt>
    <dgm:pt modelId="{B075041D-D7B0-4E48-9D4A-FFEB3DF7F97F}" type="pres">
      <dgm:prSet presAssocID="{ED8105A1-F3E1-4019-B40E-604679F75360}" presName="parentText" presStyleLbl="node1" presStyleIdx="1" presStyleCnt="4" custScaleX="57743" custScaleY="42527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12231F4-E33D-468D-BC57-A8AA90E4A7B5}" type="pres">
      <dgm:prSet presAssocID="{92215A44-5079-4420-91F1-8C784A451A16}" presName="spacer" presStyleCnt="0"/>
      <dgm:spPr/>
    </dgm:pt>
    <dgm:pt modelId="{DCE12DCB-904E-4AE3-8E98-7192136C5564}" type="pres">
      <dgm:prSet presAssocID="{ACD0FC73-F7F4-4F4D-9279-39EF53FC5A05}" presName="parentText" presStyleLbl="node1" presStyleIdx="2" presStyleCnt="4" custScaleX="57743" custScaleY="42527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990AA49-C4A2-4990-832D-7D0ED7E28B5B}" type="pres">
      <dgm:prSet presAssocID="{DBEAD074-C663-4785-89B2-F437B13F162C}" presName="spacer" presStyleCnt="0"/>
      <dgm:spPr/>
    </dgm:pt>
    <dgm:pt modelId="{D7AEA57F-7269-4AD2-9C62-0760D18B0575}" type="pres">
      <dgm:prSet presAssocID="{88CFBF17-0FA3-4A9F-A090-9A4A5B0E7414}" presName="parentText" presStyleLbl="node1" presStyleIdx="3" presStyleCnt="4" custScaleX="57743" custScaleY="42527" custLinFactNeighborX="403" custLinFactNeighborY="-13842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2016F167-BE8B-4E33-B44A-2F4A1D0CEC02}" srcId="{8A411C23-6081-44D0-95EA-8971BDBD7BC1}" destId="{ACD0FC73-F7F4-4F4D-9279-39EF53FC5A05}" srcOrd="2" destOrd="0" parTransId="{42B8B88B-A693-4610-8F0F-6FB0BCB09E27}" sibTransId="{DBEAD074-C663-4785-89B2-F437B13F162C}"/>
    <dgm:cxn modelId="{E4F22192-3A7C-4D09-A8DD-ED0372C7C2CA}" type="presOf" srcId="{D870C2D6-8D64-40E6-B865-D58DE6BEEBFB}" destId="{5EB58113-F39A-48AA-898D-024522345445}" srcOrd="0" destOrd="0" presId="urn:microsoft.com/office/officeart/2005/8/layout/vList2"/>
    <dgm:cxn modelId="{3D766D23-AD38-474A-8228-A46FC5670541}" srcId="{8A411C23-6081-44D0-95EA-8971BDBD7BC1}" destId="{ED8105A1-F3E1-4019-B40E-604679F75360}" srcOrd="1" destOrd="0" parTransId="{DCE3A8D1-8D70-45B5-AE7E-8957C1DF1070}" sibTransId="{92215A44-5079-4420-91F1-8C784A451A16}"/>
    <dgm:cxn modelId="{510FF809-1339-4743-B0CA-B254A97620FA}" srcId="{8A411C23-6081-44D0-95EA-8971BDBD7BC1}" destId="{D870C2D6-8D64-40E6-B865-D58DE6BEEBFB}" srcOrd="0" destOrd="0" parTransId="{E27C2D94-0ED1-4A8A-9468-E16FE3167B61}" sibTransId="{F19AA7F3-2334-4B51-95CE-46B23632BD83}"/>
    <dgm:cxn modelId="{4FC202AF-BD4F-4E6D-9724-66F7E91C07D8}" type="presOf" srcId="{88CFBF17-0FA3-4A9F-A090-9A4A5B0E7414}" destId="{D7AEA57F-7269-4AD2-9C62-0760D18B0575}" srcOrd="0" destOrd="0" presId="urn:microsoft.com/office/officeart/2005/8/layout/vList2"/>
    <dgm:cxn modelId="{DC53903C-5AD9-42EF-B200-FFEC3D3B6A1C}" type="presOf" srcId="{ED8105A1-F3E1-4019-B40E-604679F75360}" destId="{B075041D-D7B0-4E48-9D4A-FFEB3DF7F97F}" srcOrd="0" destOrd="0" presId="urn:microsoft.com/office/officeart/2005/8/layout/vList2"/>
    <dgm:cxn modelId="{FBD2A605-028B-4EA8-98C5-6137892A3CFD}" srcId="{8A411C23-6081-44D0-95EA-8971BDBD7BC1}" destId="{88CFBF17-0FA3-4A9F-A090-9A4A5B0E7414}" srcOrd="3" destOrd="0" parTransId="{65CC6DDD-4AAF-4F21-A621-62C73D54AA3A}" sibTransId="{95F4ED6A-C3A5-43A5-A0AF-466A36C08113}"/>
    <dgm:cxn modelId="{7B848C07-7A0A-49DA-B271-1CFDD45899D2}" type="presOf" srcId="{8A411C23-6081-44D0-95EA-8971BDBD7BC1}" destId="{B573D165-1416-492B-B15A-863861A98ED2}" srcOrd="0" destOrd="0" presId="urn:microsoft.com/office/officeart/2005/8/layout/vList2"/>
    <dgm:cxn modelId="{14146646-36B7-47CB-8FC4-F5F52E8ECEBE}" type="presOf" srcId="{ACD0FC73-F7F4-4F4D-9279-39EF53FC5A05}" destId="{DCE12DCB-904E-4AE3-8E98-7192136C5564}" srcOrd="0" destOrd="0" presId="urn:microsoft.com/office/officeart/2005/8/layout/vList2"/>
    <dgm:cxn modelId="{A9EC0D6B-EB72-4535-ABAD-EF5829686C03}" type="presParOf" srcId="{B573D165-1416-492B-B15A-863861A98ED2}" destId="{5EB58113-F39A-48AA-898D-024522345445}" srcOrd="0" destOrd="0" presId="urn:microsoft.com/office/officeart/2005/8/layout/vList2"/>
    <dgm:cxn modelId="{7CAE66CD-21C5-4829-94D5-8F35CCC9D7AB}" type="presParOf" srcId="{B573D165-1416-492B-B15A-863861A98ED2}" destId="{A66414A0-C33C-4FD1-BFDC-1B2890286B0B}" srcOrd="1" destOrd="0" presId="urn:microsoft.com/office/officeart/2005/8/layout/vList2"/>
    <dgm:cxn modelId="{21522F33-C815-4F20-9F66-E76C03ADEF61}" type="presParOf" srcId="{B573D165-1416-492B-B15A-863861A98ED2}" destId="{B075041D-D7B0-4E48-9D4A-FFEB3DF7F97F}" srcOrd="2" destOrd="0" presId="urn:microsoft.com/office/officeart/2005/8/layout/vList2"/>
    <dgm:cxn modelId="{7CE1B837-F45E-423B-8C6B-D01CBEF61D0D}" type="presParOf" srcId="{B573D165-1416-492B-B15A-863861A98ED2}" destId="{112231F4-E33D-468D-BC57-A8AA90E4A7B5}" srcOrd="3" destOrd="0" presId="urn:microsoft.com/office/officeart/2005/8/layout/vList2"/>
    <dgm:cxn modelId="{F6B1A067-8703-476E-A072-A2C513D33AD8}" type="presParOf" srcId="{B573D165-1416-492B-B15A-863861A98ED2}" destId="{DCE12DCB-904E-4AE3-8E98-7192136C5564}" srcOrd="4" destOrd="0" presId="urn:microsoft.com/office/officeart/2005/8/layout/vList2"/>
    <dgm:cxn modelId="{D8DFA04D-FDE6-4C8A-8113-19B73298DF7B}" type="presParOf" srcId="{B573D165-1416-492B-B15A-863861A98ED2}" destId="{8990AA49-C4A2-4990-832D-7D0ED7E28B5B}" srcOrd="5" destOrd="0" presId="urn:microsoft.com/office/officeart/2005/8/layout/vList2"/>
    <dgm:cxn modelId="{0E365A73-E7EC-488A-8B88-F58A526D33BA}" type="presParOf" srcId="{B573D165-1416-492B-B15A-863861A98ED2}" destId="{D7AEA57F-7269-4AD2-9C62-0760D18B0575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A411C23-6081-44D0-95EA-8971BDBD7BC1}" type="doc">
      <dgm:prSet loTypeId="urn:microsoft.com/office/officeart/2005/8/layout/vList2" loCatId="list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de-DE"/>
        </a:p>
      </dgm:t>
    </dgm:pt>
    <dgm:pt modelId="{D870C2D6-8D64-40E6-B865-D58DE6BEEBFB}">
      <dgm:prSet/>
      <dgm:spPr/>
      <dgm:t>
        <a:bodyPr/>
        <a:lstStyle/>
        <a:p>
          <a:pPr algn="ctr" rtl="0"/>
          <a:r>
            <a:rPr lang="de-DE" dirty="0" smtClean="0"/>
            <a:t>Umgang mit Fachwissen</a:t>
          </a:r>
          <a:endParaRPr lang="de-DE" dirty="0"/>
        </a:p>
      </dgm:t>
    </dgm:pt>
    <dgm:pt modelId="{E27C2D94-0ED1-4A8A-9468-E16FE3167B61}" type="parTrans" cxnId="{510FF809-1339-4743-B0CA-B254A97620FA}">
      <dgm:prSet/>
      <dgm:spPr/>
      <dgm:t>
        <a:bodyPr/>
        <a:lstStyle/>
        <a:p>
          <a:endParaRPr lang="de-DE"/>
        </a:p>
      </dgm:t>
    </dgm:pt>
    <dgm:pt modelId="{F19AA7F3-2334-4B51-95CE-46B23632BD83}" type="sibTrans" cxnId="{510FF809-1339-4743-B0CA-B254A97620FA}">
      <dgm:prSet/>
      <dgm:spPr/>
      <dgm:t>
        <a:bodyPr/>
        <a:lstStyle/>
        <a:p>
          <a:endParaRPr lang="de-DE"/>
        </a:p>
      </dgm:t>
    </dgm:pt>
    <dgm:pt modelId="{B573D165-1416-492B-B15A-863861A98ED2}" type="pres">
      <dgm:prSet presAssocID="{8A411C23-6081-44D0-95EA-8971BDBD7BC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5EB58113-F39A-48AA-898D-024522345445}" type="pres">
      <dgm:prSet presAssocID="{D870C2D6-8D64-40E6-B865-D58DE6BEEBFB}" presName="parentText" presStyleLbl="node1" presStyleIdx="0" presStyleCnt="1" custScaleX="57743" custScaleY="24038" custLinFactNeighborY="-62503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AE55B253-C291-47BC-9E85-78C4C4DA3259}" type="presOf" srcId="{D870C2D6-8D64-40E6-B865-D58DE6BEEBFB}" destId="{5EB58113-F39A-48AA-898D-024522345445}" srcOrd="0" destOrd="0" presId="urn:microsoft.com/office/officeart/2005/8/layout/vList2"/>
    <dgm:cxn modelId="{510FF809-1339-4743-B0CA-B254A97620FA}" srcId="{8A411C23-6081-44D0-95EA-8971BDBD7BC1}" destId="{D870C2D6-8D64-40E6-B865-D58DE6BEEBFB}" srcOrd="0" destOrd="0" parTransId="{E27C2D94-0ED1-4A8A-9468-E16FE3167B61}" sibTransId="{F19AA7F3-2334-4B51-95CE-46B23632BD83}"/>
    <dgm:cxn modelId="{CCE4CFDB-8DCA-4531-8FF7-A8F31DB8BFCE}" type="presOf" srcId="{8A411C23-6081-44D0-95EA-8971BDBD7BC1}" destId="{B573D165-1416-492B-B15A-863861A98ED2}" srcOrd="0" destOrd="0" presId="urn:microsoft.com/office/officeart/2005/8/layout/vList2"/>
    <dgm:cxn modelId="{FE9DD5D0-357F-44D8-B359-A8196A17869E}" type="presParOf" srcId="{B573D165-1416-492B-B15A-863861A98ED2}" destId="{5EB58113-F39A-48AA-898D-02452234544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A411C23-6081-44D0-95EA-8971BDBD7BC1}" type="doc">
      <dgm:prSet loTypeId="urn:microsoft.com/office/officeart/2005/8/layout/vList2" loCatId="list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de-DE"/>
        </a:p>
      </dgm:t>
    </dgm:pt>
    <dgm:pt modelId="{B573D165-1416-492B-B15A-863861A98ED2}" type="pres">
      <dgm:prSet presAssocID="{8A411C23-6081-44D0-95EA-8971BDBD7BC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</dgm:ptLst>
  <dgm:cxnLst>
    <dgm:cxn modelId="{CCE4CFDB-8DCA-4531-8FF7-A8F31DB8BFCE}" type="presOf" srcId="{8A411C23-6081-44D0-95EA-8971BDBD7BC1}" destId="{B573D165-1416-492B-B15A-863861A98ED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A411C23-6081-44D0-95EA-8971BDBD7BC1}" type="doc">
      <dgm:prSet loTypeId="urn:microsoft.com/office/officeart/2005/8/layout/vList2" loCatId="list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de-DE"/>
        </a:p>
      </dgm:t>
    </dgm:pt>
    <dgm:pt modelId="{B573D165-1416-492B-B15A-863861A98ED2}" type="pres">
      <dgm:prSet presAssocID="{8A411C23-6081-44D0-95EA-8971BDBD7BC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</dgm:ptLst>
  <dgm:cxnLst>
    <dgm:cxn modelId="{C4408D00-76B5-4FB0-AA96-AF06BD596DC1}" type="presOf" srcId="{8A411C23-6081-44D0-95EA-8971BDBD7BC1}" destId="{B573D165-1416-492B-B15A-863861A98ED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A411C23-6081-44D0-95EA-8971BDBD7BC1}" type="doc">
      <dgm:prSet loTypeId="urn:microsoft.com/office/officeart/2005/8/layout/vList2" loCatId="list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de-DE"/>
        </a:p>
      </dgm:t>
    </dgm:pt>
    <dgm:pt modelId="{B573D165-1416-492B-B15A-863861A98ED2}" type="pres">
      <dgm:prSet presAssocID="{8A411C23-6081-44D0-95EA-8971BDBD7BC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</dgm:ptLst>
  <dgm:cxnLst>
    <dgm:cxn modelId="{3DC695C3-69A7-433B-B095-9927E4DC56B9}" type="presOf" srcId="{8A411C23-6081-44D0-95EA-8971BDBD7BC1}" destId="{B573D165-1416-492B-B15A-863861A98ED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B58113-F39A-48AA-898D-024522345445}">
      <dsp:nvSpPr>
        <dsp:cNvPr id="0" name=""/>
        <dsp:cNvSpPr/>
      </dsp:nvSpPr>
      <dsp:spPr>
        <a:xfrm>
          <a:off x="1738791" y="619319"/>
          <a:ext cx="4752017" cy="612006"/>
        </a:xfrm>
        <a:prstGeom prst="roundRect">
          <a:avLst/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500" kern="1200" dirty="0" smtClean="0"/>
            <a:t>Umgang mit Fachwissen</a:t>
          </a:r>
          <a:endParaRPr lang="de-DE" sz="2500" kern="1200" dirty="0"/>
        </a:p>
      </dsp:txBody>
      <dsp:txXfrm>
        <a:off x="1768667" y="649195"/>
        <a:ext cx="4692265" cy="552254"/>
      </dsp:txXfrm>
    </dsp:sp>
    <dsp:sp modelId="{B075041D-D7B0-4E48-9D4A-FFEB3DF7F97F}">
      <dsp:nvSpPr>
        <dsp:cNvPr id="0" name=""/>
        <dsp:cNvSpPr/>
      </dsp:nvSpPr>
      <dsp:spPr>
        <a:xfrm>
          <a:off x="1738791" y="1404125"/>
          <a:ext cx="4752017" cy="612006"/>
        </a:xfrm>
        <a:prstGeom prst="roundRect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500" kern="1200" dirty="0" smtClean="0"/>
            <a:t>Erkenntnisgewinnung</a:t>
          </a:r>
          <a:endParaRPr lang="de-DE" sz="2500" kern="1200" dirty="0"/>
        </a:p>
      </dsp:txBody>
      <dsp:txXfrm>
        <a:off x="1768667" y="1434001"/>
        <a:ext cx="4692265" cy="552254"/>
      </dsp:txXfrm>
    </dsp:sp>
    <dsp:sp modelId="{DCE12DCB-904E-4AE3-8E98-7192136C5564}">
      <dsp:nvSpPr>
        <dsp:cNvPr id="0" name=""/>
        <dsp:cNvSpPr/>
      </dsp:nvSpPr>
      <dsp:spPr>
        <a:xfrm>
          <a:off x="1738791" y="2188932"/>
          <a:ext cx="4752017" cy="612006"/>
        </a:xfrm>
        <a:prstGeom prst="roundRect">
          <a:avLst/>
        </a:prstGeom>
        <a:solidFill>
          <a:schemeClr val="accent3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500" kern="1200" dirty="0" smtClean="0"/>
            <a:t>Kommunikation</a:t>
          </a:r>
          <a:endParaRPr lang="de-DE" sz="2500" kern="1200" dirty="0"/>
        </a:p>
      </dsp:txBody>
      <dsp:txXfrm>
        <a:off x="1768667" y="2218808"/>
        <a:ext cx="4692265" cy="552254"/>
      </dsp:txXfrm>
    </dsp:sp>
    <dsp:sp modelId="{D7AEA57F-7269-4AD2-9C62-0760D18B0575}">
      <dsp:nvSpPr>
        <dsp:cNvPr id="0" name=""/>
        <dsp:cNvSpPr/>
      </dsp:nvSpPr>
      <dsp:spPr>
        <a:xfrm>
          <a:off x="1771956" y="2949819"/>
          <a:ext cx="4752017" cy="612006"/>
        </a:xfrm>
        <a:prstGeom prst="roundRec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500" kern="1200" dirty="0" smtClean="0"/>
            <a:t>Bewertung</a:t>
          </a:r>
          <a:endParaRPr lang="de-DE" sz="2500" kern="1200" dirty="0"/>
        </a:p>
      </dsp:txBody>
      <dsp:txXfrm>
        <a:off x="1801832" y="2979695"/>
        <a:ext cx="4692265" cy="5522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B58113-F39A-48AA-898D-024522345445}">
      <dsp:nvSpPr>
        <dsp:cNvPr id="0" name=""/>
        <dsp:cNvSpPr/>
      </dsp:nvSpPr>
      <dsp:spPr>
        <a:xfrm>
          <a:off x="1738791" y="205261"/>
          <a:ext cx="4752017" cy="611988"/>
        </a:xfrm>
        <a:prstGeom prst="roundRect">
          <a:avLst/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500" kern="1200" dirty="0" smtClean="0"/>
            <a:t>Umgang mit Fachwissen</a:t>
          </a:r>
          <a:endParaRPr lang="de-DE" sz="2500" kern="1200" dirty="0"/>
        </a:p>
      </dsp:txBody>
      <dsp:txXfrm>
        <a:off x="1768666" y="235136"/>
        <a:ext cx="4692267" cy="55223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9" y="0"/>
            <a:ext cx="2946400" cy="496888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A70FFBEA-A2C0-40B2-981A-40B6EF9D1A81}" type="datetimeFigureOut">
              <a:rPr lang="de-DE" smtClean="0"/>
              <a:pPr/>
              <a:t>17.07.2019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164"/>
            <a:ext cx="2946400" cy="496887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9" y="9428164"/>
            <a:ext cx="2946400" cy="496887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27EA4A06-14A4-470D-AC98-D77B8E735667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33570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5" y="1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985472B4-A8F5-4AAC-8AF9-E73AECEF49A5}" type="datetimeFigureOut">
              <a:rPr lang="de-DE" smtClean="0"/>
              <a:pPr/>
              <a:t>17.07.2019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32" tIns="45716" rIns="91432" bIns="45716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2" y="9428584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5" y="9428584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91EBFD06-840E-465F-BEE3-A3A19D45DCF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2898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pPr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273297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pPr/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149063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>
                <a:solidFill>
                  <a:prstClr val="black"/>
                </a:solidFill>
              </a:rPr>
              <a:pPr/>
              <a:t>11</a:t>
            </a:fld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6523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547906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pPr/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433528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pPr/>
              <a:t>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712175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pPr/>
              <a:t>15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431748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pPr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71523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pPr/>
              <a:t>17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24459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pPr/>
              <a:t>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113078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pPr/>
              <a:t>19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533254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pPr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712175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20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259154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pPr/>
              <a:t>21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712175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pPr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8273785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pPr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834485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pPr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100181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pPr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441393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pPr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709801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pPr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715360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28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557045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pPr/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12859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pPr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7121755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pPr/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007657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pPr/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1074807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pPr/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672108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pPr/>
              <a:t>33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118379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pPr/>
              <a:t>34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6590628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pPr/>
              <a:t>35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166286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pPr/>
              <a:t>36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997695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pPr/>
              <a:t>37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399329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pPr/>
              <a:t>38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78708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pPr/>
              <a:t>39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20391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pPr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0428256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pPr/>
              <a:t>40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246133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pPr/>
              <a:t>41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564211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pPr/>
              <a:t>42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121755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pPr/>
              <a:t>43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857250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pPr/>
              <a:t>44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749964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pPr/>
              <a:t>45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946401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46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181649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47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557045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48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557045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pPr/>
              <a:t>49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91788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pPr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2641852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pPr/>
              <a:t>50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538676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pPr/>
              <a:t>51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408441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106289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pPr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186635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pPr/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617960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pPr/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71217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 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4601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700808"/>
            <a:ext cx="8229600" cy="4248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 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4806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1700809"/>
            <a:ext cx="2057400" cy="4248472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700809"/>
            <a:ext cx="6019800" cy="4248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 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42828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Implementationsveranstaltung zur Einführung der Kernlehrpläne Gymnasium SI </a:t>
            </a:r>
            <a:endParaRPr lang="de-DE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9498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infacher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  <a:prstGeom prst="rect">
            <a:avLst/>
          </a:prstGeom>
          <a:solidFill>
            <a:srgbClr val="EFE0C8"/>
          </a:solidFill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Implementationsveranstaltung zur Einführung der Kernlehrpläne Gymnasium SI </a:t>
            </a:r>
            <a:endParaRPr lang="de-DE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9816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179512" y="6356350"/>
            <a:ext cx="3024336" cy="365125"/>
          </a:xfrm>
        </p:spPr>
        <p:txBody>
          <a:bodyPr/>
          <a:lstStyle/>
          <a:p>
            <a:r>
              <a:rPr lang="de-DE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Implementationsveranstaltung zur Einführung der Kernlehrpläne Gymnasium SI </a:t>
            </a:r>
            <a:endParaRPr lang="de-DE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7248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Implementationsveranstaltung zur Einführung der Kernlehrpläne Gymnasium SI </a:t>
            </a:r>
            <a:endParaRPr lang="de-DE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4624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700808"/>
            <a:ext cx="4038600" cy="417646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700808"/>
            <a:ext cx="4038600" cy="417646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Implementationsveranstaltung zur Einführung der Kernlehrpläne Gymnasium SI </a:t>
            </a:r>
            <a:endParaRPr lang="de-DE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821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28801"/>
            <a:ext cx="4040188" cy="5460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70239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628801"/>
            <a:ext cx="4041775" cy="5460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70239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Implementationsveranstaltung zur Einführung der Kernlehrpläne Gymnasium SI </a:t>
            </a:r>
            <a:endParaRPr lang="de-DE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0839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3682752" cy="360040"/>
          </a:xfrm>
        </p:spPr>
        <p:txBody>
          <a:bodyPr/>
          <a:lstStyle/>
          <a:p>
            <a:r>
              <a:rPr lang="de-DE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Implementationsveranstaltung zur Einführung der Kernlehrpläne Gymnasium SI </a:t>
            </a:r>
            <a:endParaRPr lang="de-DE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427984" y="6356350"/>
            <a:ext cx="2952328" cy="365125"/>
          </a:xfrm>
        </p:spPr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0663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Implementationsveranstaltung zur Einführung der Kernlehrpläne Gymnasium SI </a:t>
            </a:r>
            <a:endParaRPr lang="de-DE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857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infacher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  <a:prstGeom prst="rect">
            <a:avLst/>
          </a:prstGeom>
          <a:solidFill>
            <a:srgbClr val="EFE0C8"/>
          </a:solidFill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 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42166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1772817"/>
            <a:ext cx="5486400" cy="29547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819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Implementationsveranstaltung zur Einführung der Kernlehrpläne Gymnasium SI </a:t>
            </a:r>
            <a:endParaRPr lang="de-DE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8763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700808"/>
            <a:ext cx="8229600" cy="4248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Implementationsveranstaltung zur Einführung der Kernlehrpläne Gymnasium SI </a:t>
            </a:r>
            <a:endParaRPr lang="de-DE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2913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1700809"/>
            <a:ext cx="2057400" cy="4248472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700809"/>
            <a:ext cx="6019800" cy="4248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Implementationsveranstaltung zur Einführung der Kernlehrpläne Gymnasium SI </a:t>
            </a:r>
            <a:endParaRPr lang="de-DE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9871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Implementationsveranstaltung zur Einführung der Kernlehrpläne Gymnasium SI </a:t>
            </a:r>
            <a:endParaRPr lang="de-DE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7126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infacher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  <a:prstGeom prst="rect">
            <a:avLst/>
          </a:prstGeom>
          <a:solidFill>
            <a:srgbClr val="EFE0C8"/>
          </a:solidFill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Implementationsveranstaltung zur Einführung der Kernlehrpläne Gymnasium SI </a:t>
            </a:r>
            <a:endParaRPr lang="de-DE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5570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179512" y="6356350"/>
            <a:ext cx="3024336" cy="365125"/>
          </a:xfrm>
        </p:spPr>
        <p:txBody>
          <a:bodyPr/>
          <a:lstStyle/>
          <a:p>
            <a:r>
              <a:rPr lang="de-DE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Implementationsveranstaltung zur Einführung der Kernlehrpläne Gymnasium SI </a:t>
            </a:r>
            <a:endParaRPr lang="de-DE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3840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Implementationsveranstaltung zur Einführung der Kernlehrpläne Gymnasium SI </a:t>
            </a:r>
            <a:endParaRPr lang="de-DE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279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700808"/>
            <a:ext cx="4038600" cy="417646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700808"/>
            <a:ext cx="4038600" cy="417646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Implementationsveranstaltung zur Einführung der Kernlehrpläne Gymnasium SI </a:t>
            </a:r>
            <a:endParaRPr lang="de-DE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4505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28801"/>
            <a:ext cx="4040188" cy="5460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70239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628801"/>
            <a:ext cx="4041775" cy="5460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70239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Implementationsveranstaltung zur Einführung der Kernlehrpläne Gymnasium SI </a:t>
            </a:r>
            <a:endParaRPr lang="de-DE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1619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3682752" cy="360040"/>
          </a:xfrm>
        </p:spPr>
        <p:txBody>
          <a:bodyPr/>
          <a:lstStyle/>
          <a:p>
            <a:r>
              <a:rPr lang="de-DE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Implementationsveranstaltung zur Einführung der Kernlehrpläne Gymnasium SI </a:t>
            </a:r>
            <a:endParaRPr lang="de-DE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427984" y="6356350"/>
            <a:ext cx="2952328" cy="365125"/>
          </a:xfrm>
        </p:spPr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943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179512" y="6356350"/>
            <a:ext cx="3024336" cy="365125"/>
          </a:xfrm>
        </p:spPr>
        <p:txBody>
          <a:bodyPr/>
          <a:lstStyle/>
          <a:p>
            <a:r>
              <a:rPr lang="de-DE" smtClean="0"/>
              <a:t>Implementationsveranstaltung zur Einführung der Kernlehrpläne Gymnasium SI 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28779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Implementationsveranstaltung zur Einführung der Kernlehrpläne Gymnasium SI </a:t>
            </a:r>
            <a:endParaRPr lang="de-DE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0354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1772817"/>
            <a:ext cx="5486400" cy="29547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819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Implementationsveranstaltung zur Einführung der Kernlehrpläne Gymnasium SI </a:t>
            </a:r>
            <a:endParaRPr lang="de-DE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8923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700808"/>
            <a:ext cx="8229600" cy="4248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Implementationsveranstaltung zur Einführung der Kernlehrpläne Gymnasium SI </a:t>
            </a:r>
            <a:endParaRPr lang="de-DE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8966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1700809"/>
            <a:ext cx="2057400" cy="4248472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700809"/>
            <a:ext cx="6019800" cy="4248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Implementationsveranstaltung zur Einführung der Kernlehrpläne Gymnasium SI </a:t>
            </a:r>
            <a:endParaRPr lang="de-DE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75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 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6187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700808"/>
            <a:ext cx="4038600" cy="417646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700808"/>
            <a:ext cx="4038600" cy="417646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 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3358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28801"/>
            <a:ext cx="4040188" cy="5460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70239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628801"/>
            <a:ext cx="4041775" cy="5460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70239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 </a:t>
            </a: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6295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3682752" cy="360040"/>
          </a:xfrm>
        </p:spPr>
        <p:txBody>
          <a:bodyPr/>
          <a:lstStyle/>
          <a:p>
            <a:r>
              <a:rPr lang="de-DE" smtClean="0"/>
              <a:t>Implementationsveranstaltung zur Einführung der Kernlehrpläne Gymnasium SI 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427984" y="6356350"/>
            <a:ext cx="2952328" cy="365125"/>
          </a:xfrm>
        </p:spPr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3604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 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0744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1772817"/>
            <a:ext cx="5486400" cy="29547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819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 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3871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79512" y="6356350"/>
            <a:ext cx="29626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e-DE" smtClean="0"/>
              <a:t>Implementationsveranstaltung zur Einführung der Kernlehrpläne Gymnasium SI 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419872" y="6204656"/>
            <a:ext cx="2664296" cy="6533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100392" y="6356350"/>
            <a:ext cx="5864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2A4277-7E7A-4AAF-BFC7-47646BF5CD0C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0" name="Textplatzhalter 2"/>
          <p:cNvSpPr>
            <a:spLocks noGrp="1"/>
          </p:cNvSpPr>
          <p:nvPr>
            <p:ph type="body" idx="1"/>
          </p:nvPr>
        </p:nvSpPr>
        <p:spPr>
          <a:xfrm>
            <a:off x="494655" y="1700808"/>
            <a:ext cx="8229600" cy="4248472"/>
          </a:xfrm>
          <a:prstGeom prst="rect">
            <a:avLst/>
          </a:prstGeom>
          <a:solidFill>
            <a:schemeClr val="bg1"/>
          </a:solidFill>
          <a:effectLst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11" name="Picture 2" descr="Logo QUA-LiS NRW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07" y="317579"/>
            <a:ext cx="2153277" cy="617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Gerade Verbindung 12"/>
          <p:cNvCxnSpPr/>
          <p:nvPr/>
        </p:nvCxnSpPr>
        <p:spPr>
          <a:xfrm>
            <a:off x="467544" y="1556792"/>
            <a:ext cx="8208912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4" name="CustomShape 6"/>
          <p:cNvSpPr/>
          <p:nvPr/>
        </p:nvSpPr>
        <p:spPr>
          <a:xfrm>
            <a:off x="0" y="6060575"/>
            <a:ext cx="2987640" cy="143640"/>
          </a:xfrm>
          <a:prstGeom prst="rect">
            <a:avLst/>
          </a:prstGeom>
          <a:gradFill>
            <a:gsLst>
              <a:gs pos="0">
                <a:srgbClr val="008000"/>
              </a:gs>
              <a:gs pos="100000">
                <a:srgbClr val="FFFFCC"/>
              </a:gs>
            </a:gsLst>
            <a:lin ang="0"/>
          </a:gradFill>
          <a:ln w="25560">
            <a:noFill/>
          </a:ln>
        </p:spPr>
      </p:sp>
      <p:sp>
        <p:nvSpPr>
          <p:cNvPr id="15" name="CustomShape 8"/>
          <p:cNvSpPr/>
          <p:nvPr/>
        </p:nvSpPr>
        <p:spPr>
          <a:xfrm>
            <a:off x="3090600" y="6060575"/>
            <a:ext cx="2987640" cy="143640"/>
          </a:xfrm>
          <a:prstGeom prst="rect">
            <a:avLst/>
          </a:prstGeom>
          <a:gradFill>
            <a:gsLst>
              <a:gs pos="0">
                <a:srgbClr val="808080"/>
              </a:gs>
              <a:gs pos="100000">
                <a:srgbClr val="FFFFCC"/>
              </a:gs>
            </a:gsLst>
            <a:lin ang="0"/>
          </a:gradFill>
          <a:ln w="25560">
            <a:noFill/>
          </a:ln>
        </p:spPr>
      </p:sp>
      <p:sp>
        <p:nvSpPr>
          <p:cNvPr id="16" name="Rechteck 15"/>
          <p:cNvSpPr/>
          <p:nvPr/>
        </p:nvSpPr>
        <p:spPr>
          <a:xfrm>
            <a:off x="6158160" y="6060640"/>
            <a:ext cx="2988000" cy="144016"/>
          </a:xfrm>
          <a:prstGeom prst="rect">
            <a:avLst/>
          </a:prstGeom>
          <a:gradFill flip="none" rotWithShape="1">
            <a:gsLst>
              <a:gs pos="1000">
                <a:srgbClr val="FFFFCC"/>
              </a:gs>
              <a:gs pos="100000">
                <a:srgbClr val="FF0000"/>
              </a:gs>
              <a:gs pos="100000">
                <a:srgbClr val="D1C39F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26" name="Picture 2" descr="Q:\Projekte\KLP-Entwicklung Gymnasium SI\Organisation\Formulare und Logos\klp_logo-farbe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75481"/>
            <a:ext cx="2471588" cy="936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V:\QUA-LIS\Formulare und Muster\AbsenderKennungMSB neu-farbig.jp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588" y="332728"/>
            <a:ext cx="3018668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4359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79512" y="6356350"/>
            <a:ext cx="29626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e-DE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Implementationsveranstaltung zur Einführung der Kernlehrpläne Gymnasium SI </a:t>
            </a:r>
            <a:endParaRPr lang="de-DE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419872" y="6204656"/>
            <a:ext cx="2664296" cy="6533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100392" y="6356350"/>
            <a:ext cx="5864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2A4277-7E7A-4AAF-BFC7-47646BF5CD0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extplatzhalter 2"/>
          <p:cNvSpPr>
            <a:spLocks noGrp="1"/>
          </p:cNvSpPr>
          <p:nvPr>
            <p:ph type="body" idx="1"/>
          </p:nvPr>
        </p:nvSpPr>
        <p:spPr>
          <a:xfrm>
            <a:off x="494655" y="1700808"/>
            <a:ext cx="8229600" cy="4248472"/>
          </a:xfrm>
          <a:prstGeom prst="rect">
            <a:avLst/>
          </a:prstGeom>
          <a:solidFill>
            <a:schemeClr val="bg1"/>
          </a:solidFill>
          <a:effectLst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11" name="Picture 2" descr="Logo QUA-LiS NRW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07" y="317579"/>
            <a:ext cx="2153277" cy="617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Gerade Verbindung 12"/>
          <p:cNvCxnSpPr/>
          <p:nvPr/>
        </p:nvCxnSpPr>
        <p:spPr>
          <a:xfrm>
            <a:off x="467544" y="1556792"/>
            <a:ext cx="8208912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4" name="CustomShape 6"/>
          <p:cNvSpPr/>
          <p:nvPr/>
        </p:nvSpPr>
        <p:spPr>
          <a:xfrm>
            <a:off x="0" y="6060575"/>
            <a:ext cx="2987640" cy="143640"/>
          </a:xfrm>
          <a:prstGeom prst="rect">
            <a:avLst/>
          </a:prstGeom>
          <a:gradFill>
            <a:gsLst>
              <a:gs pos="0">
                <a:srgbClr val="008000"/>
              </a:gs>
              <a:gs pos="100000">
                <a:srgbClr val="FFFFCC"/>
              </a:gs>
            </a:gsLst>
            <a:lin ang="0"/>
          </a:gradFill>
          <a:ln w="25560">
            <a:noFill/>
          </a:ln>
        </p:spPr>
      </p:sp>
      <p:sp>
        <p:nvSpPr>
          <p:cNvPr id="15" name="CustomShape 8"/>
          <p:cNvSpPr/>
          <p:nvPr/>
        </p:nvSpPr>
        <p:spPr>
          <a:xfrm>
            <a:off x="3090600" y="6060575"/>
            <a:ext cx="2987640" cy="143640"/>
          </a:xfrm>
          <a:prstGeom prst="rect">
            <a:avLst/>
          </a:prstGeom>
          <a:gradFill>
            <a:gsLst>
              <a:gs pos="0">
                <a:srgbClr val="808080"/>
              </a:gs>
              <a:gs pos="100000">
                <a:srgbClr val="FFFFCC"/>
              </a:gs>
            </a:gsLst>
            <a:lin ang="0"/>
          </a:gradFill>
          <a:ln w="25560">
            <a:noFill/>
          </a:ln>
        </p:spPr>
      </p:sp>
      <p:sp>
        <p:nvSpPr>
          <p:cNvPr id="16" name="Rechteck 15"/>
          <p:cNvSpPr/>
          <p:nvPr/>
        </p:nvSpPr>
        <p:spPr>
          <a:xfrm>
            <a:off x="6158160" y="6060640"/>
            <a:ext cx="2988000" cy="144016"/>
          </a:xfrm>
          <a:prstGeom prst="rect">
            <a:avLst/>
          </a:prstGeom>
          <a:gradFill flip="none" rotWithShape="1">
            <a:gsLst>
              <a:gs pos="1000">
                <a:srgbClr val="FFFFCC"/>
              </a:gs>
              <a:gs pos="100000">
                <a:srgbClr val="FF0000"/>
              </a:gs>
              <a:gs pos="100000">
                <a:srgbClr val="D1C39F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pic>
        <p:nvPicPr>
          <p:cNvPr id="1026" name="Picture 2" descr="Q:\Projekte\KLP-Entwicklung Gymnasium SI\Organisation\Formulare und Logos\klp_logo-farbe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75481"/>
            <a:ext cx="2471588" cy="936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V:\QUA-LIS\Formulare und Muster\AbsenderKennungMSB neu-farbig.jp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588" y="332728"/>
            <a:ext cx="3018668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3220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ftr="0"/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79512" y="6356350"/>
            <a:ext cx="29626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e-DE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Implementationsveranstaltung zur Einführung der Kernlehrpläne Gymnasium SI </a:t>
            </a:r>
            <a:endParaRPr lang="de-DE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419872" y="6204656"/>
            <a:ext cx="2664296" cy="6533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100392" y="6356350"/>
            <a:ext cx="5864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2A4277-7E7A-4AAF-BFC7-47646BF5CD0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extplatzhalter 2"/>
          <p:cNvSpPr>
            <a:spLocks noGrp="1"/>
          </p:cNvSpPr>
          <p:nvPr>
            <p:ph type="body" idx="1"/>
          </p:nvPr>
        </p:nvSpPr>
        <p:spPr>
          <a:xfrm>
            <a:off x="494655" y="1700808"/>
            <a:ext cx="8229600" cy="4248472"/>
          </a:xfrm>
          <a:prstGeom prst="rect">
            <a:avLst/>
          </a:prstGeom>
          <a:solidFill>
            <a:schemeClr val="bg1"/>
          </a:solidFill>
          <a:effectLst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11" name="Picture 2" descr="Logo QUA-LiS NRW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07" y="317579"/>
            <a:ext cx="2153277" cy="617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Gerade Verbindung 12"/>
          <p:cNvCxnSpPr/>
          <p:nvPr/>
        </p:nvCxnSpPr>
        <p:spPr>
          <a:xfrm>
            <a:off x="467544" y="1556792"/>
            <a:ext cx="8208912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4" name="CustomShape 6"/>
          <p:cNvSpPr/>
          <p:nvPr/>
        </p:nvSpPr>
        <p:spPr>
          <a:xfrm>
            <a:off x="0" y="6060575"/>
            <a:ext cx="2987640" cy="143640"/>
          </a:xfrm>
          <a:prstGeom prst="rect">
            <a:avLst/>
          </a:prstGeom>
          <a:gradFill>
            <a:gsLst>
              <a:gs pos="0">
                <a:srgbClr val="008000"/>
              </a:gs>
              <a:gs pos="100000">
                <a:srgbClr val="FFFFCC"/>
              </a:gs>
            </a:gsLst>
            <a:lin ang="0"/>
          </a:gradFill>
          <a:ln w="25560">
            <a:noFill/>
          </a:ln>
        </p:spPr>
      </p:sp>
      <p:sp>
        <p:nvSpPr>
          <p:cNvPr id="15" name="CustomShape 8"/>
          <p:cNvSpPr/>
          <p:nvPr/>
        </p:nvSpPr>
        <p:spPr>
          <a:xfrm>
            <a:off x="3090600" y="6060575"/>
            <a:ext cx="2987640" cy="143640"/>
          </a:xfrm>
          <a:prstGeom prst="rect">
            <a:avLst/>
          </a:prstGeom>
          <a:gradFill>
            <a:gsLst>
              <a:gs pos="0">
                <a:srgbClr val="808080"/>
              </a:gs>
              <a:gs pos="100000">
                <a:srgbClr val="FFFFCC"/>
              </a:gs>
            </a:gsLst>
            <a:lin ang="0"/>
          </a:gradFill>
          <a:ln w="25560">
            <a:noFill/>
          </a:ln>
        </p:spPr>
      </p:sp>
      <p:sp>
        <p:nvSpPr>
          <p:cNvPr id="16" name="Rechteck 15"/>
          <p:cNvSpPr/>
          <p:nvPr/>
        </p:nvSpPr>
        <p:spPr>
          <a:xfrm>
            <a:off x="6158160" y="6060640"/>
            <a:ext cx="2988000" cy="144016"/>
          </a:xfrm>
          <a:prstGeom prst="rect">
            <a:avLst/>
          </a:prstGeom>
          <a:gradFill flip="none" rotWithShape="1">
            <a:gsLst>
              <a:gs pos="1000">
                <a:srgbClr val="FFFFCC"/>
              </a:gs>
              <a:gs pos="100000">
                <a:srgbClr val="FF0000"/>
              </a:gs>
              <a:gs pos="100000">
                <a:srgbClr val="D1C39F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pic>
        <p:nvPicPr>
          <p:cNvPr id="1026" name="Picture 2" descr="Q:\Projekte\KLP-Entwicklung Gymnasium SI\Organisation\Formulare und Logos\klp_logo-farbe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75481"/>
            <a:ext cx="2471588" cy="936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V:\QUA-LIS\Formulare und Muster\AbsenderKennungMSB neu-farbig.jp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588" y="332728"/>
            <a:ext cx="3018668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1190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 ftr="0"/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4.emf"/><Relationship Id="rId4" Type="http://schemas.openxmlformats.org/officeDocument/2006/relationships/oleObject" Target="../embeddings/oleObject1.bin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700809"/>
            <a:ext cx="7772400" cy="792087"/>
          </a:xfrm>
        </p:spPr>
        <p:txBody>
          <a:bodyPr/>
          <a:lstStyle/>
          <a:p>
            <a:pPr algn="ctr"/>
            <a:r>
              <a:rPr lang="de-DE" sz="4000" b="1" cap="small" dirty="0">
                <a:solidFill>
                  <a:srgbClr val="002060"/>
                </a:solidFill>
              </a:rPr>
              <a:t>Herzlich willkommen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259632" y="3140968"/>
            <a:ext cx="6400800" cy="2736304"/>
          </a:xfrm>
        </p:spPr>
        <p:txBody>
          <a:bodyPr>
            <a:noAutofit/>
          </a:bodyPr>
          <a:lstStyle/>
          <a:p>
            <a:r>
              <a:rPr lang="de-DE" sz="3600" dirty="0">
                <a:solidFill>
                  <a:srgbClr val="002060"/>
                </a:solidFill>
              </a:rPr>
              <a:t>Neue Kernlehrpläne für die </a:t>
            </a:r>
          </a:p>
          <a:p>
            <a:r>
              <a:rPr lang="de-DE" sz="3600" dirty="0">
                <a:solidFill>
                  <a:srgbClr val="002060"/>
                </a:solidFill>
              </a:rPr>
              <a:t>Sekundarstufe I des Gymnasiums</a:t>
            </a:r>
          </a:p>
          <a:p>
            <a:endParaRPr lang="de-DE" sz="3600" dirty="0">
              <a:solidFill>
                <a:srgbClr val="002060"/>
              </a:solidFill>
            </a:endParaRPr>
          </a:p>
          <a:p>
            <a:r>
              <a:rPr lang="de-DE" sz="3200" dirty="0">
                <a:solidFill>
                  <a:srgbClr val="002060"/>
                </a:solidFill>
              </a:rPr>
              <a:t>Kernlehrplan </a:t>
            </a:r>
            <a:r>
              <a:rPr lang="de-DE" sz="3200" dirty="0" smtClean="0">
                <a:solidFill>
                  <a:srgbClr val="002060"/>
                </a:solidFill>
              </a:rPr>
              <a:t>Biologie</a:t>
            </a:r>
            <a:endParaRPr lang="de-DE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786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Aufträge für alle </a:t>
            </a:r>
            <a:r>
              <a:rPr lang="de-DE" dirty="0" smtClean="0"/>
              <a:t>Fächer insbesondere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spcBef>
                <a:spcPts val="1200"/>
              </a:spcBef>
            </a:pPr>
            <a:r>
              <a:rPr lang="de-DE" sz="2600" dirty="0"/>
              <a:t>Bildung in der digitalen Welt</a:t>
            </a:r>
            <a:br>
              <a:rPr lang="de-DE" sz="2600" dirty="0"/>
            </a:br>
            <a:r>
              <a:rPr lang="de-DE" sz="2600" dirty="0"/>
              <a:t>Grundlage: Medienkompetenzrahmen </a:t>
            </a:r>
            <a:r>
              <a:rPr lang="de-DE" sz="2600" dirty="0" smtClean="0"/>
              <a:t>NRW (MKR)</a:t>
            </a:r>
            <a:endParaRPr lang="de-DE" sz="2600" dirty="0"/>
          </a:p>
          <a:p>
            <a:pPr>
              <a:spcBef>
                <a:spcPts val="1200"/>
              </a:spcBef>
            </a:pPr>
            <a:r>
              <a:rPr lang="de-DE" sz="2600" dirty="0"/>
              <a:t>Verbraucherbildung</a:t>
            </a:r>
            <a:br>
              <a:rPr lang="de-DE" sz="2600" dirty="0"/>
            </a:br>
            <a:r>
              <a:rPr lang="de-DE" sz="2600" dirty="0"/>
              <a:t>Grundlage: </a:t>
            </a:r>
            <a:r>
              <a:rPr lang="de-DE" sz="2600" dirty="0" smtClean="0"/>
              <a:t>Rahmenvorgabe Verbraucherbildung in Schule</a:t>
            </a:r>
            <a:endParaRPr lang="de-DE" sz="2600" dirty="0"/>
          </a:p>
          <a:p>
            <a:pPr marL="0" indent="0">
              <a:buNone/>
            </a:pP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>Einbindung </a:t>
            </a:r>
            <a:r>
              <a:rPr lang="de-DE" dirty="0"/>
              <a:t>in die Kernlehrpläne</a:t>
            </a:r>
          </a:p>
          <a:p>
            <a:pPr>
              <a:spcBef>
                <a:spcPts val="1200"/>
              </a:spcBef>
            </a:pPr>
            <a:r>
              <a:rPr lang="de-DE" sz="2600" dirty="0"/>
              <a:t>Fachspezifische Anbindung und Konkretisierung</a:t>
            </a:r>
          </a:p>
          <a:p>
            <a:pPr>
              <a:spcBef>
                <a:spcPts val="1200"/>
              </a:spcBef>
            </a:pPr>
            <a:r>
              <a:rPr lang="de-DE" sz="2600" dirty="0"/>
              <a:t>Erreichen der Ziele der Vorgaben arbeitsteilig im Zusammenspiel aller Fächer und im Verlauf des gesamten Bildungsgangs </a:t>
            </a:r>
            <a:endParaRPr lang="de-DE" sz="2600" dirty="0" smtClean="0"/>
          </a:p>
          <a:p>
            <a:pPr>
              <a:spcBef>
                <a:spcPts val="1200"/>
              </a:spcBef>
            </a:pPr>
            <a:r>
              <a:rPr lang="de-DE" sz="2600" dirty="0"/>
              <a:t>Synopsen dazu werden den Schulen über den Lehrplannavigator zur Verfügung gestellt</a:t>
            </a:r>
            <a:r>
              <a:rPr lang="de-DE" dirty="0"/>
              <a:t>.</a:t>
            </a:r>
          </a:p>
          <a:p>
            <a:pPr>
              <a:spcBef>
                <a:spcPts val="1200"/>
              </a:spcBef>
            </a:pPr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 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3C203866-80FD-2A40-A83A-AFCDEC564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pPr/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65169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Fachliche Einbindung des MKR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180880" y="6356351"/>
            <a:ext cx="3682752" cy="360040"/>
          </a:xfrm>
        </p:spPr>
        <p:txBody>
          <a:bodyPr/>
          <a:lstStyle/>
          <a:p>
            <a:r>
              <a:rPr lang="de-DE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Implementationsveranstaltung zur Einführung der Kernlehrpläne Gymnasium SI </a:t>
            </a:r>
            <a:endParaRPr lang="de-DE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6" name="Grafik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5472608" cy="42484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7" name="Textfeld 6"/>
          <p:cNvSpPr txBox="1"/>
          <p:nvPr/>
        </p:nvSpPr>
        <p:spPr>
          <a:xfrm>
            <a:off x="6228184" y="2106545"/>
            <a:ext cx="19179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prstClr val="black"/>
                </a:solidFill>
              </a:rPr>
              <a:t>Gebrauch digitaler</a:t>
            </a:r>
          </a:p>
          <a:p>
            <a:r>
              <a:rPr lang="de-DE" dirty="0">
                <a:solidFill>
                  <a:prstClr val="black"/>
                </a:solidFill>
              </a:rPr>
              <a:t>Basiswerkzeuge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6228184" y="4438853"/>
            <a:ext cx="19730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prstClr val="black"/>
                </a:solidFill>
              </a:rPr>
              <a:t>Thematisierung in</a:t>
            </a:r>
          </a:p>
          <a:p>
            <a:r>
              <a:rPr lang="de-DE" dirty="0">
                <a:solidFill>
                  <a:prstClr val="black"/>
                </a:solidFill>
              </a:rPr>
              <a:t>fachlichen Inhalten</a:t>
            </a:r>
          </a:p>
        </p:txBody>
      </p:sp>
      <p:sp>
        <p:nvSpPr>
          <p:cNvPr id="9" name="Rechteck 8"/>
          <p:cNvSpPr/>
          <p:nvPr/>
        </p:nvSpPr>
        <p:spPr>
          <a:xfrm>
            <a:off x="467544" y="4725144"/>
            <a:ext cx="5328592" cy="864096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467544" y="2593479"/>
            <a:ext cx="864096" cy="2088232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1403648" y="2593479"/>
            <a:ext cx="3456384" cy="2088232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6228184" y="3104018"/>
            <a:ext cx="22892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prstClr val="black"/>
                </a:solidFill>
              </a:rPr>
              <a:t>Entwicklung fachlicher</a:t>
            </a:r>
          </a:p>
          <a:p>
            <a:r>
              <a:rPr lang="de-DE" dirty="0">
                <a:solidFill>
                  <a:prstClr val="black"/>
                </a:solidFill>
              </a:rPr>
              <a:t>Kompetenzen mithilfe</a:t>
            </a:r>
          </a:p>
          <a:p>
            <a:r>
              <a:rPr lang="de-DE" dirty="0">
                <a:solidFill>
                  <a:prstClr val="black"/>
                </a:solidFill>
              </a:rPr>
              <a:t>digitaler Medien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xmlns="" id="{709A05ED-B2EF-7849-8B3F-CEEC04BF3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8" name="Gruppieren 17">
            <a:extLst>
              <a:ext uri="{FF2B5EF4-FFF2-40B4-BE49-F238E27FC236}">
                <a16:creationId xmlns:a16="http://schemas.microsoft.com/office/drawing/2014/main" xmlns="" id="{53BE227B-2982-E848-9B0D-5F249B84F54C}"/>
              </a:ext>
            </a:extLst>
          </p:cNvPr>
          <p:cNvGrpSpPr/>
          <p:nvPr/>
        </p:nvGrpSpPr>
        <p:grpSpPr>
          <a:xfrm>
            <a:off x="719572" y="3501878"/>
            <a:ext cx="360040" cy="369332"/>
            <a:chOff x="719572" y="3501878"/>
            <a:chExt cx="360040" cy="369332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xmlns="" id="{4CF1D672-DABD-234B-B52D-8265240EFCDB}"/>
                </a:ext>
              </a:extLst>
            </p:cNvPr>
            <p:cNvSpPr/>
            <p:nvPr/>
          </p:nvSpPr>
          <p:spPr>
            <a:xfrm>
              <a:off x="719572" y="3501878"/>
              <a:ext cx="360040" cy="36004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prstClr val="white"/>
                </a:solidFill>
              </a:endParaRPr>
            </a:p>
          </p:txBody>
        </p:sp>
        <p:sp>
          <p:nvSpPr>
            <p:cNvPr id="15" name="Textfeld 14">
              <a:extLst>
                <a:ext uri="{FF2B5EF4-FFF2-40B4-BE49-F238E27FC236}">
                  <a16:creationId xmlns:a16="http://schemas.microsoft.com/office/drawing/2014/main" xmlns="" id="{FCEE5356-BF29-B544-B28F-FB39D0247DCC}"/>
                </a:ext>
              </a:extLst>
            </p:cNvPr>
            <p:cNvSpPr txBox="1"/>
            <p:nvPr/>
          </p:nvSpPr>
          <p:spPr>
            <a:xfrm>
              <a:off x="755576" y="35018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002060"/>
                  </a:solidFill>
                </a:rPr>
                <a:t>1</a:t>
              </a:r>
            </a:p>
          </p:txBody>
        </p:sp>
      </p:grpSp>
      <p:grpSp>
        <p:nvGrpSpPr>
          <p:cNvPr id="20" name="Gruppieren 19">
            <a:extLst>
              <a:ext uri="{FF2B5EF4-FFF2-40B4-BE49-F238E27FC236}">
                <a16:creationId xmlns:a16="http://schemas.microsoft.com/office/drawing/2014/main" xmlns="" id="{1E4900B7-0389-2142-A503-C7E94BF0E330}"/>
              </a:ext>
            </a:extLst>
          </p:cNvPr>
          <p:cNvGrpSpPr/>
          <p:nvPr/>
        </p:nvGrpSpPr>
        <p:grpSpPr>
          <a:xfrm>
            <a:off x="6228184" y="2780928"/>
            <a:ext cx="360040" cy="369332"/>
            <a:chOff x="719572" y="3501878"/>
            <a:chExt cx="360040" cy="369332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xmlns="" id="{2F9A1A72-34E5-E34B-B367-20BDFA369576}"/>
                </a:ext>
              </a:extLst>
            </p:cNvPr>
            <p:cNvSpPr/>
            <p:nvPr/>
          </p:nvSpPr>
          <p:spPr>
            <a:xfrm>
              <a:off x="719572" y="3501878"/>
              <a:ext cx="360040" cy="36004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prstClr val="white"/>
                </a:solidFill>
              </a:endParaRPr>
            </a:p>
          </p:txBody>
        </p:sp>
        <p:sp>
          <p:nvSpPr>
            <p:cNvPr id="22" name="Textfeld 21">
              <a:extLst>
                <a:ext uri="{FF2B5EF4-FFF2-40B4-BE49-F238E27FC236}">
                  <a16:creationId xmlns:a16="http://schemas.microsoft.com/office/drawing/2014/main" xmlns="" id="{3A62F9D1-6043-0346-831A-84387D34B959}"/>
                </a:ext>
              </a:extLst>
            </p:cNvPr>
            <p:cNvSpPr txBox="1"/>
            <p:nvPr/>
          </p:nvSpPr>
          <p:spPr>
            <a:xfrm>
              <a:off x="755576" y="35018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002060"/>
                  </a:solidFill>
                </a:rPr>
                <a:t>2</a:t>
              </a:r>
            </a:p>
          </p:txBody>
        </p:sp>
      </p:grpSp>
      <p:grpSp>
        <p:nvGrpSpPr>
          <p:cNvPr id="23" name="Gruppieren 22">
            <a:extLst>
              <a:ext uri="{FF2B5EF4-FFF2-40B4-BE49-F238E27FC236}">
                <a16:creationId xmlns:a16="http://schemas.microsoft.com/office/drawing/2014/main" xmlns="" id="{F002D604-5919-CB44-9E40-4E6144FBAAFB}"/>
              </a:ext>
            </a:extLst>
          </p:cNvPr>
          <p:cNvGrpSpPr/>
          <p:nvPr/>
        </p:nvGrpSpPr>
        <p:grpSpPr>
          <a:xfrm>
            <a:off x="6228184" y="4050652"/>
            <a:ext cx="360040" cy="369332"/>
            <a:chOff x="719572" y="3501878"/>
            <a:chExt cx="360040" cy="369332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xmlns="" id="{74E04825-B227-6544-BF88-617D137DF410}"/>
                </a:ext>
              </a:extLst>
            </p:cNvPr>
            <p:cNvSpPr/>
            <p:nvPr/>
          </p:nvSpPr>
          <p:spPr>
            <a:xfrm>
              <a:off x="719572" y="3501878"/>
              <a:ext cx="360040" cy="36004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prstClr val="white"/>
                </a:solidFill>
              </a:endParaRPr>
            </a:p>
          </p:txBody>
        </p:sp>
        <p:sp>
          <p:nvSpPr>
            <p:cNvPr id="25" name="Textfeld 24">
              <a:extLst>
                <a:ext uri="{FF2B5EF4-FFF2-40B4-BE49-F238E27FC236}">
                  <a16:creationId xmlns:a16="http://schemas.microsoft.com/office/drawing/2014/main" xmlns="" id="{60521FE4-F1A9-7645-A007-1CDDFBA09550}"/>
                </a:ext>
              </a:extLst>
            </p:cNvPr>
            <p:cNvSpPr txBox="1"/>
            <p:nvPr/>
          </p:nvSpPr>
          <p:spPr>
            <a:xfrm>
              <a:off x="755576" y="35018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002060"/>
                  </a:solidFill>
                </a:rPr>
                <a:t>3</a:t>
              </a:r>
            </a:p>
          </p:txBody>
        </p:sp>
      </p:grpSp>
      <p:grpSp>
        <p:nvGrpSpPr>
          <p:cNvPr id="26" name="Gruppieren 25">
            <a:extLst>
              <a:ext uri="{FF2B5EF4-FFF2-40B4-BE49-F238E27FC236}">
                <a16:creationId xmlns:a16="http://schemas.microsoft.com/office/drawing/2014/main" xmlns="" id="{B8BFBAE7-DB75-DE4B-A11A-271D67C34016}"/>
              </a:ext>
            </a:extLst>
          </p:cNvPr>
          <p:cNvGrpSpPr/>
          <p:nvPr/>
        </p:nvGrpSpPr>
        <p:grpSpPr>
          <a:xfrm>
            <a:off x="6228184" y="1700808"/>
            <a:ext cx="360040" cy="369332"/>
            <a:chOff x="719572" y="3501878"/>
            <a:chExt cx="360040" cy="369332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xmlns="" id="{21A52B08-CCAB-F647-AFF2-D68378C0118A}"/>
                </a:ext>
              </a:extLst>
            </p:cNvPr>
            <p:cNvSpPr/>
            <p:nvPr/>
          </p:nvSpPr>
          <p:spPr>
            <a:xfrm>
              <a:off x="719572" y="3501878"/>
              <a:ext cx="360040" cy="36004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prstClr val="white"/>
                </a:solidFill>
              </a:endParaRPr>
            </a:p>
          </p:txBody>
        </p:sp>
        <p:sp>
          <p:nvSpPr>
            <p:cNvPr id="28" name="Textfeld 27">
              <a:extLst>
                <a:ext uri="{FF2B5EF4-FFF2-40B4-BE49-F238E27FC236}">
                  <a16:creationId xmlns:a16="http://schemas.microsoft.com/office/drawing/2014/main" xmlns="" id="{1ED25FB5-EAF7-5444-9742-C5EA10C3C659}"/>
                </a:ext>
              </a:extLst>
            </p:cNvPr>
            <p:cNvSpPr txBox="1"/>
            <p:nvPr/>
          </p:nvSpPr>
          <p:spPr>
            <a:xfrm>
              <a:off x="755576" y="35018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002060"/>
                  </a:solidFill>
                </a:rPr>
                <a:t>1</a:t>
              </a:r>
            </a:p>
          </p:txBody>
        </p:sp>
      </p:grpSp>
      <p:grpSp>
        <p:nvGrpSpPr>
          <p:cNvPr id="29" name="Gruppieren 28">
            <a:extLst>
              <a:ext uri="{FF2B5EF4-FFF2-40B4-BE49-F238E27FC236}">
                <a16:creationId xmlns:a16="http://schemas.microsoft.com/office/drawing/2014/main" xmlns="" id="{4C2DABBD-0F48-9243-B2CB-41F2B25A463F}"/>
              </a:ext>
            </a:extLst>
          </p:cNvPr>
          <p:cNvGrpSpPr/>
          <p:nvPr/>
        </p:nvGrpSpPr>
        <p:grpSpPr>
          <a:xfrm>
            <a:off x="2987824" y="5007659"/>
            <a:ext cx="360040" cy="369332"/>
            <a:chOff x="719572" y="3501878"/>
            <a:chExt cx="360040" cy="369332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xmlns="" id="{1038C4E1-09A6-A74C-BF7A-59BEDFDCF5C4}"/>
                </a:ext>
              </a:extLst>
            </p:cNvPr>
            <p:cNvSpPr/>
            <p:nvPr/>
          </p:nvSpPr>
          <p:spPr>
            <a:xfrm>
              <a:off x="719572" y="3501878"/>
              <a:ext cx="360040" cy="36004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prstClr val="white"/>
                </a:solidFill>
              </a:endParaRPr>
            </a:p>
          </p:txBody>
        </p:sp>
        <p:sp>
          <p:nvSpPr>
            <p:cNvPr id="31" name="Textfeld 30">
              <a:extLst>
                <a:ext uri="{FF2B5EF4-FFF2-40B4-BE49-F238E27FC236}">
                  <a16:creationId xmlns:a16="http://schemas.microsoft.com/office/drawing/2014/main" xmlns="" id="{A55B6619-9A41-4545-BA0F-37EDA0368B09}"/>
                </a:ext>
              </a:extLst>
            </p:cNvPr>
            <p:cNvSpPr txBox="1"/>
            <p:nvPr/>
          </p:nvSpPr>
          <p:spPr>
            <a:xfrm>
              <a:off x="755576" y="35018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002060"/>
                  </a:solidFill>
                </a:rPr>
                <a:t>3</a:t>
              </a:r>
            </a:p>
          </p:txBody>
        </p:sp>
      </p:grpSp>
      <p:grpSp>
        <p:nvGrpSpPr>
          <p:cNvPr id="32" name="Gruppieren 31">
            <a:extLst>
              <a:ext uri="{FF2B5EF4-FFF2-40B4-BE49-F238E27FC236}">
                <a16:creationId xmlns:a16="http://schemas.microsoft.com/office/drawing/2014/main" xmlns="" id="{E27A8DA5-546F-254D-908C-13FD88A687E2}"/>
              </a:ext>
            </a:extLst>
          </p:cNvPr>
          <p:cNvGrpSpPr/>
          <p:nvPr/>
        </p:nvGrpSpPr>
        <p:grpSpPr>
          <a:xfrm>
            <a:off x="2987824" y="3492586"/>
            <a:ext cx="360040" cy="369332"/>
            <a:chOff x="719572" y="3501878"/>
            <a:chExt cx="360040" cy="369332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xmlns="" id="{F587E511-5D56-0C42-8AB2-0FBB75ADE2BB}"/>
                </a:ext>
              </a:extLst>
            </p:cNvPr>
            <p:cNvSpPr/>
            <p:nvPr/>
          </p:nvSpPr>
          <p:spPr>
            <a:xfrm>
              <a:off x="719572" y="3501878"/>
              <a:ext cx="360040" cy="36004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prstClr val="white"/>
                </a:solidFill>
              </a:endParaRPr>
            </a:p>
          </p:txBody>
        </p:sp>
        <p:sp>
          <p:nvSpPr>
            <p:cNvPr id="34" name="Textfeld 33">
              <a:extLst>
                <a:ext uri="{FF2B5EF4-FFF2-40B4-BE49-F238E27FC236}">
                  <a16:creationId xmlns:a16="http://schemas.microsoft.com/office/drawing/2014/main" xmlns="" id="{A7DEE4C2-3855-C449-9906-CE830B89C656}"/>
                </a:ext>
              </a:extLst>
            </p:cNvPr>
            <p:cNvSpPr txBox="1"/>
            <p:nvPr/>
          </p:nvSpPr>
          <p:spPr>
            <a:xfrm>
              <a:off x="755576" y="35018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002060"/>
                  </a:solidFill>
                </a:rPr>
                <a:t>2</a:t>
              </a:r>
            </a:p>
          </p:txBody>
        </p:sp>
      </p:grpSp>
      <p:sp>
        <p:nvSpPr>
          <p:cNvPr id="35" name="Textfeld 34"/>
          <p:cNvSpPr txBox="1"/>
          <p:nvPr/>
        </p:nvSpPr>
        <p:spPr>
          <a:xfrm>
            <a:off x="6228184" y="5445224"/>
            <a:ext cx="15311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prstClr val="black"/>
                </a:solidFill>
              </a:rPr>
              <a:t>Informatische</a:t>
            </a:r>
          </a:p>
          <a:p>
            <a:r>
              <a:rPr lang="de-DE" dirty="0" smtClean="0">
                <a:solidFill>
                  <a:prstClr val="black"/>
                </a:solidFill>
              </a:rPr>
              <a:t>Grundbildung </a:t>
            </a:r>
            <a:endParaRPr lang="de-DE" dirty="0">
              <a:solidFill>
                <a:prstClr val="black"/>
              </a:solidFill>
            </a:endParaRPr>
          </a:p>
        </p:txBody>
      </p:sp>
      <p:grpSp>
        <p:nvGrpSpPr>
          <p:cNvPr id="36" name="Gruppieren 35">
            <a:extLst>
              <a:ext uri="{FF2B5EF4-FFF2-40B4-BE49-F238E27FC236}">
                <a16:creationId xmlns:a16="http://schemas.microsoft.com/office/drawing/2014/main" xmlns="" id="{F002D604-5919-CB44-9E40-4E6144FBAAFB}"/>
              </a:ext>
            </a:extLst>
          </p:cNvPr>
          <p:cNvGrpSpPr/>
          <p:nvPr/>
        </p:nvGrpSpPr>
        <p:grpSpPr>
          <a:xfrm>
            <a:off x="6228184" y="5085184"/>
            <a:ext cx="360040" cy="369332"/>
            <a:chOff x="719572" y="3501878"/>
            <a:chExt cx="360040" cy="369332"/>
          </a:xfrm>
        </p:grpSpPr>
        <p:sp>
          <p:nvSpPr>
            <p:cNvPr id="37" name="Oval 23">
              <a:extLst>
                <a:ext uri="{FF2B5EF4-FFF2-40B4-BE49-F238E27FC236}">
                  <a16:creationId xmlns:a16="http://schemas.microsoft.com/office/drawing/2014/main" xmlns="" id="{74E04825-B227-6544-BF88-617D137DF410}"/>
                </a:ext>
              </a:extLst>
            </p:cNvPr>
            <p:cNvSpPr/>
            <p:nvPr/>
          </p:nvSpPr>
          <p:spPr>
            <a:xfrm>
              <a:off x="719572" y="3501878"/>
              <a:ext cx="360040" cy="36004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prstClr val="white"/>
                </a:solidFill>
              </a:endParaRPr>
            </a:p>
          </p:txBody>
        </p:sp>
        <p:sp>
          <p:nvSpPr>
            <p:cNvPr id="38" name="Textfeld 37">
              <a:extLst>
                <a:ext uri="{FF2B5EF4-FFF2-40B4-BE49-F238E27FC236}">
                  <a16:creationId xmlns:a16="http://schemas.microsoft.com/office/drawing/2014/main" xmlns="" id="{60521FE4-F1A9-7645-A007-1CDDFBA09550}"/>
                </a:ext>
              </a:extLst>
            </p:cNvPr>
            <p:cNvSpPr txBox="1"/>
            <p:nvPr/>
          </p:nvSpPr>
          <p:spPr>
            <a:xfrm>
              <a:off x="755576" y="35018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smtClean="0">
                  <a:solidFill>
                    <a:srgbClr val="002060"/>
                  </a:solidFill>
                </a:rPr>
                <a:t>4</a:t>
              </a:r>
              <a:endParaRPr lang="de-DE" dirty="0">
                <a:solidFill>
                  <a:srgbClr val="002060"/>
                </a:solidFill>
              </a:endParaRPr>
            </a:p>
          </p:txBody>
        </p:sp>
      </p:grpSp>
      <p:sp>
        <p:nvSpPr>
          <p:cNvPr id="39" name="Rechteck 38"/>
          <p:cNvSpPr/>
          <p:nvPr/>
        </p:nvSpPr>
        <p:spPr>
          <a:xfrm>
            <a:off x="4932040" y="2590304"/>
            <a:ext cx="864096" cy="2088232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prstClr val="white"/>
              </a:solidFill>
            </a:endParaRPr>
          </a:p>
        </p:txBody>
      </p:sp>
      <p:grpSp>
        <p:nvGrpSpPr>
          <p:cNvPr id="40" name="Gruppieren 39">
            <a:extLst>
              <a:ext uri="{FF2B5EF4-FFF2-40B4-BE49-F238E27FC236}">
                <a16:creationId xmlns:a16="http://schemas.microsoft.com/office/drawing/2014/main" xmlns="" id="{53BE227B-2982-E848-9B0D-5F249B84F54C}"/>
              </a:ext>
            </a:extLst>
          </p:cNvPr>
          <p:cNvGrpSpPr/>
          <p:nvPr/>
        </p:nvGrpSpPr>
        <p:grpSpPr>
          <a:xfrm>
            <a:off x="5184068" y="3498703"/>
            <a:ext cx="360040" cy="369332"/>
            <a:chOff x="719572" y="3501878"/>
            <a:chExt cx="360040" cy="369332"/>
          </a:xfrm>
        </p:grpSpPr>
        <p:sp>
          <p:nvSpPr>
            <p:cNvPr id="41" name="Oval 12">
              <a:extLst>
                <a:ext uri="{FF2B5EF4-FFF2-40B4-BE49-F238E27FC236}">
                  <a16:creationId xmlns:a16="http://schemas.microsoft.com/office/drawing/2014/main" xmlns="" id="{4CF1D672-DABD-234B-B52D-8265240EFCDB}"/>
                </a:ext>
              </a:extLst>
            </p:cNvPr>
            <p:cNvSpPr/>
            <p:nvPr/>
          </p:nvSpPr>
          <p:spPr>
            <a:xfrm>
              <a:off x="719572" y="3501878"/>
              <a:ext cx="360040" cy="36004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prstClr val="white"/>
                </a:solidFill>
              </a:endParaRPr>
            </a:p>
          </p:txBody>
        </p:sp>
        <p:sp>
          <p:nvSpPr>
            <p:cNvPr id="42" name="Textfeld 41">
              <a:extLst>
                <a:ext uri="{FF2B5EF4-FFF2-40B4-BE49-F238E27FC236}">
                  <a16:creationId xmlns:a16="http://schemas.microsoft.com/office/drawing/2014/main" xmlns="" id="{FCEE5356-BF29-B544-B28F-FB39D0247DCC}"/>
                </a:ext>
              </a:extLst>
            </p:cNvPr>
            <p:cNvSpPr txBox="1"/>
            <p:nvPr/>
          </p:nvSpPr>
          <p:spPr>
            <a:xfrm>
              <a:off x="755576" y="35018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002060"/>
                  </a:solidFill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89026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Einbindung des Medienkompetenzrahmens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DE" dirty="0" smtClean="0"/>
              <a:t>Kernlehrpläne leisten einen wichtigen Beitrag, die Kompetenzanforderungen des MKR fachlich zu konkretisieren.</a:t>
            </a:r>
          </a:p>
          <a:p>
            <a:r>
              <a:rPr lang="de-DE" dirty="0" smtClean="0"/>
              <a:t>Bezüge zur Informatik werden fachangemessen aufgezeigt (z.B. in Mathematik: Algorithmen erkennen).</a:t>
            </a:r>
          </a:p>
          <a:p>
            <a:r>
              <a:rPr lang="de-DE" dirty="0" smtClean="0"/>
              <a:t>Weitergehende Unterstützungsmaterialien zur Stärkung der informatischen Bildung werden zur Verfügung gestellt.</a:t>
            </a:r>
          </a:p>
          <a:p>
            <a:r>
              <a:rPr lang="de-DE" dirty="0" smtClean="0"/>
              <a:t>Der MKR ist und bleibt verbindlicher Orientierungs-rahmen für die Weiterentwicklung des schulischen Medienkonzepts.</a:t>
            </a:r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 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4243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0FD0AACC-DB7C-CB49-A3A5-7DEFCD9E9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Fachliche Einbindung RV Verbraucherbildung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874F4ADD-174B-B64E-A227-DBE92DE34F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100" y="3671612"/>
            <a:ext cx="8229600" cy="2349676"/>
          </a:xfrm>
        </p:spPr>
        <p:txBody>
          <a:bodyPr>
            <a:normAutofit fontScale="85000" lnSpcReduction="10000"/>
          </a:bodyPr>
          <a:lstStyle/>
          <a:p>
            <a:pPr marL="57150" indent="0">
              <a:buNone/>
            </a:pPr>
            <a:r>
              <a:rPr lang="de-DE" dirty="0"/>
              <a:t>Zieldimensionen: Auseinandersetzung mit</a:t>
            </a:r>
          </a:p>
          <a:p>
            <a:pPr lvl="1"/>
            <a:r>
              <a:rPr lang="de-DE" dirty="0"/>
              <a:t>Individuellen Bedürfnissen und </a:t>
            </a:r>
            <a:r>
              <a:rPr lang="de-DE" dirty="0" smtClean="0"/>
              <a:t>Bedarfen (Z1)</a:t>
            </a:r>
            <a:endParaRPr lang="de-DE" dirty="0"/>
          </a:p>
          <a:p>
            <a:pPr lvl="1"/>
            <a:r>
              <a:rPr lang="de-DE" dirty="0"/>
              <a:t>Gesellschaftlichen Einflüssen auf </a:t>
            </a:r>
            <a:r>
              <a:rPr lang="de-DE" dirty="0" smtClean="0"/>
              <a:t>Konsumentscheidungen (Z2)</a:t>
            </a:r>
            <a:endParaRPr lang="de-DE" dirty="0"/>
          </a:p>
          <a:p>
            <a:pPr lvl="1"/>
            <a:r>
              <a:rPr lang="de-DE" dirty="0"/>
              <a:t>Individuellen und gesellschaftlichen Folgen des </a:t>
            </a:r>
            <a:r>
              <a:rPr lang="de-DE" dirty="0" smtClean="0"/>
              <a:t>Konsums (Z3)</a:t>
            </a:r>
            <a:endParaRPr lang="de-DE" dirty="0"/>
          </a:p>
          <a:p>
            <a:pPr lvl="1"/>
            <a:r>
              <a:rPr lang="de-DE" dirty="0"/>
              <a:t>Politisch-rechtlichen und sozioökonomischen </a:t>
            </a:r>
            <a:r>
              <a:rPr lang="de-DE" dirty="0" smtClean="0"/>
              <a:t>Rahmenbedingungen (Z4)</a:t>
            </a:r>
            <a:endParaRPr lang="de-DE" dirty="0"/>
          </a:p>
          <a:p>
            <a:pPr lvl="1"/>
            <a:r>
              <a:rPr lang="de-DE" dirty="0"/>
              <a:t>Kriterien für </a:t>
            </a:r>
            <a:r>
              <a:rPr lang="de-DE" dirty="0" smtClean="0"/>
              <a:t>Konsumentscheidungen (Z5)</a:t>
            </a:r>
            <a:endParaRPr lang="de-DE" dirty="0"/>
          </a:p>
          <a:p>
            <a:pPr lvl="1"/>
            <a:r>
              <a:rPr lang="de-DE" dirty="0"/>
              <a:t>Individuellen, kollektiven und politischen Gestaltungsoptionen des </a:t>
            </a:r>
            <a:r>
              <a:rPr lang="de-DE" dirty="0" smtClean="0"/>
              <a:t>Konsums (Z6)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9254464C-DBE5-D140-8C4F-AED538988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 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C8F699CD-062A-4040-8174-44277F1AE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pPr/>
              <a:t>13</a:t>
            </a:fld>
            <a:endParaRPr lang="de-DE" dirty="0"/>
          </a:p>
        </p:txBody>
      </p:sp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xmlns="" id="{7F0ACA08-3046-BF4C-B006-0238D1FF36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1215444"/>
              </p:ext>
            </p:extLst>
          </p:nvPr>
        </p:nvGraphicFramePr>
        <p:xfrm>
          <a:off x="435660" y="1715212"/>
          <a:ext cx="8251140" cy="17352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2124">
                  <a:extLst>
                    <a:ext uri="{9D8B030D-6E8A-4147-A177-3AD203B41FA5}">
                      <a16:colId xmlns:a16="http://schemas.microsoft.com/office/drawing/2014/main" xmlns="" val="673817853"/>
                    </a:ext>
                  </a:extLst>
                </a:gridCol>
                <a:gridCol w="1933446">
                  <a:extLst>
                    <a:ext uri="{9D8B030D-6E8A-4147-A177-3AD203B41FA5}">
                      <a16:colId xmlns:a16="http://schemas.microsoft.com/office/drawing/2014/main" xmlns="" val="3077496260"/>
                    </a:ext>
                  </a:extLst>
                </a:gridCol>
                <a:gridCol w="2062785">
                  <a:extLst>
                    <a:ext uri="{9D8B030D-6E8A-4147-A177-3AD203B41FA5}">
                      <a16:colId xmlns:a16="http://schemas.microsoft.com/office/drawing/2014/main" xmlns="" val="2782819226"/>
                    </a:ext>
                  </a:extLst>
                </a:gridCol>
                <a:gridCol w="2062785">
                  <a:extLst>
                    <a:ext uri="{9D8B030D-6E8A-4147-A177-3AD203B41FA5}">
                      <a16:colId xmlns:a16="http://schemas.microsoft.com/office/drawing/2014/main" xmlns="" val="2199123639"/>
                    </a:ext>
                  </a:extLst>
                </a:gridCol>
              </a:tblGrid>
              <a:tr h="820890">
                <a:tc gridSpan="4">
                  <a:txBody>
                    <a:bodyPr/>
                    <a:lstStyle/>
                    <a:p>
                      <a:pPr algn="ctr"/>
                      <a:r>
                        <a:rPr lang="de-DE" b="0" dirty="0">
                          <a:solidFill>
                            <a:srgbClr val="002060"/>
                          </a:solidFill>
                        </a:rPr>
                        <a:t>Übergreifender Bereich</a:t>
                      </a:r>
                    </a:p>
                    <a:p>
                      <a:pPr algn="ctr"/>
                      <a:r>
                        <a:rPr lang="de-DE" b="0" dirty="0">
                          <a:solidFill>
                            <a:srgbClr val="002060"/>
                          </a:solidFill>
                        </a:rPr>
                        <a:t>Allgemeiner Konsum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70416092"/>
                  </a:ext>
                </a:extLst>
              </a:tr>
              <a:tr h="820890">
                <a:tc>
                  <a:txBody>
                    <a:bodyPr/>
                    <a:lstStyle/>
                    <a:p>
                      <a:r>
                        <a:rPr lang="de-DE" dirty="0"/>
                        <a:t>Bereich A: </a:t>
                      </a:r>
                      <a:r>
                        <a:rPr lang="de-DE" dirty="0" smtClean="0"/>
                        <a:t>Finanzen, Marktgeschehen</a:t>
                      </a:r>
                      <a:r>
                        <a:rPr lang="de-DE" dirty="0"/>
                        <a:t>, Verbraucherrecht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Bereich B: Ernährung und Gesundheit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Bereich C: Medien und Information in der digitalen Welt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Bereich D: Leben, </a:t>
                      </a:r>
                      <a:r>
                        <a:rPr lang="de-DE" dirty="0" smtClean="0"/>
                        <a:t>Wohnen,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dirty="0" smtClean="0"/>
                        <a:t>Mobilität</a:t>
                      </a:r>
                      <a:endParaRPr lang="de-DE" dirty="0"/>
                    </a:p>
                    <a:p>
                      <a:endParaRPr lang="de-DE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751946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1193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568952" cy="360040"/>
          </a:xfrm>
        </p:spPr>
        <p:txBody>
          <a:bodyPr/>
          <a:lstStyle/>
          <a:p>
            <a:r>
              <a:rPr lang="de-DE" dirty="0"/>
              <a:t>Gliederung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 </a:t>
            </a:r>
            <a:endParaRPr lang="de-DE" dirty="0"/>
          </a:p>
        </p:txBody>
      </p:sp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19256" cy="4205064"/>
          </a:xfrm>
        </p:spPr>
        <p:txBody>
          <a:bodyPr>
            <a:normAutofit/>
          </a:bodyPr>
          <a:lstStyle/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Merkmale der neuen Kernlehrpläne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Übergreifende Aufgaben</a:t>
            </a:r>
            <a:endParaRPr lang="de-DE" dirty="0">
              <a:solidFill>
                <a:schemeClr val="bg1">
                  <a:lumMod val="65000"/>
                </a:schemeClr>
              </a:solidFill>
            </a:endParaRP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/>
              <a:t>Schulinterne </a:t>
            </a:r>
            <a:r>
              <a:rPr lang="de-DE" dirty="0" smtClean="0"/>
              <a:t>Lehrpläne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Der Kernlehrplan Biologie im Detail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Fachliche Unterstützungsmaterialien</a:t>
            </a:r>
            <a:endParaRPr lang="de-DE" dirty="0">
              <a:solidFill>
                <a:schemeClr val="bg1">
                  <a:lumMod val="6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de-DE" dirty="0"/>
          </a:p>
          <a:p>
            <a:pPr marL="514350" indent="-514350">
              <a:buFont typeface="+mj-lt"/>
              <a:buAutoNum type="arabicPeriod"/>
            </a:pPr>
            <a:endParaRPr lang="de-DE" dirty="0"/>
          </a:p>
          <a:p>
            <a:pPr marL="514350" indent="-514350">
              <a:buFont typeface="+mj-lt"/>
              <a:buAutoNum type="arabicPeriod"/>
            </a:pPr>
            <a:endParaRPr lang="de-DE" dirty="0"/>
          </a:p>
          <a:p>
            <a:pPr marL="514350" indent="-514350">
              <a:buFont typeface="+mj-lt"/>
              <a:buAutoNum type="arabicPeriod"/>
            </a:pP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xmlns="" id="{AB873F37-CF66-B744-AE61-6B5786006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pPr/>
              <a:t>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9651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CBDFD080-5DB2-3C4C-A53C-84E131226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Schulinterne Lehrpläne - rechtlicher Rahmen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xmlns="" id="{3D00005F-551B-DC43-9AE4-EE6CA5CE2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pPr/>
              <a:t>15</a:t>
            </a:fld>
            <a:endParaRPr lang="de-DE" dirty="0"/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xmlns="" id="{2B853F5F-5949-794C-9799-C2F6F6D2C13D}"/>
              </a:ext>
            </a:extLst>
          </p:cNvPr>
          <p:cNvSpPr txBox="1">
            <a:spLocks/>
          </p:cNvSpPr>
          <p:nvPr/>
        </p:nvSpPr>
        <p:spPr>
          <a:xfrm>
            <a:off x="467544" y="1988840"/>
            <a:ext cx="8229600" cy="381642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de-DE" altLang="de-DE" sz="1800" b="1" dirty="0"/>
              <a:t>SchulG </a:t>
            </a:r>
            <a:r>
              <a:rPr lang="de-DE" altLang="de-DE" sz="1800" b="1" dirty="0" smtClean="0"/>
              <a:t>§ 29</a:t>
            </a:r>
            <a:endParaRPr lang="de-DE" altLang="de-DE" sz="1800" b="1" dirty="0"/>
          </a:p>
          <a:p>
            <a:pPr marL="0" indent="0" algn="ctr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de-DE" altLang="de-DE" sz="1800" b="1" dirty="0"/>
              <a:t>Unterrichtsvorgaben</a:t>
            </a:r>
          </a:p>
          <a:p>
            <a:pPr marL="542925" indent="-542925">
              <a:spcBef>
                <a:spcPct val="50000"/>
              </a:spcBef>
              <a:buFontTx/>
              <a:buAutoNum type="arabicParenBoth"/>
            </a:pPr>
            <a:r>
              <a:rPr lang="de-DE" altLang="de-DE" sz="1800" dirty="0"/>
              <a:t>Das </a:t>
            </a:r>
            <a:r>
              <a:rPr lang="de-DE" altLang="de-DE" sz="1800" b="1" dirty="0"/>
              <a:t>Ministerium</a:t>
            </a:r>
            <a:r>
              <a:rPr lang="de-DE" altLang="de-DE" sz="1800" dirty="0"/>
              <a:t> erlässt in der Regel </a:t>
            </a:r>
            <a:r>
              <a:rPr lang="de-DE" altLang="de-DE" sz="1800" b="1" dirty="0"/>
              <a:t>schulformspezifische Vorgaben </a:t>
            </a:r>
            <a:r>
              <a:rPr lang="de-DE" altLang="de-DE" sz="1800" dirty="0"/>
              <a:t>für den Unterricht (Richtlinien, Rahmenvorgaben, </a:t>
            </a:r>
            <a:r>
              <a:rPr lang="de-DE" altLang="de-DE" sz="1800" b="1" dirty="0"/>
              <a:t>Lehrpläne</a:t>
            </a:r>
            <a:r>
              <a:rPr lang="de-DE" altLang="de-DE" sz="1800" dirty="0"/>
              <a:t>). Diese legen insbesondere die Ziele und Inhalte für die Bildungsgänge, Unterrichtsfächer und Lernbereiche fest und bestimmen die erwarteten Lernergebnisse (Bildungsstandards).</a:t>
            </a:r>
          </a:p>
          <a:p>
            <a:pPr marL="542925" indent="-542925">
              <a:spcBef>
                <a:spcPct val="50000"/>
              </a:spcBef>
              <a:buFontTx/>
              <a:buAutoNum type="arabicParenBoth"/>
            </a:pPr>
            <a:r>
              <a:rPr lang="de-DE" altLang="de-DE" sz="1800" dirty="0"/>
              <a:t>Die </a:t>
            </a:r>
            <a:r>
              <a:rPr lang="de-DE" altLang="de-DE" sz="1800" b="1" dirty="0"/>
              <a:t>Schulen</a:t>
            </a:r>
            <a:r>
              <a:rPr lang="de-DE" altLang="de-DE" sz="1800" dirty="0"/>
              <a:t> bestimmen auf der Grundlage der Unterrichtsvorgaben nach Absatz 1 in Verbindung mit ihrem Schulprogramm </a:t>
            </a:r>
            <a:r>
              <a:rPr lang="de-DE" altLang="de-DE" sz="1800" b="1" dirty="0"/>
              <a:t>schuleigene Unterrichtsvorgaben</a:t>
            </a:r>
            <a:r>
              <a:rPr lang="de-DE" altLang="de-DE" sz="1800" dirty="0"/>
              <a:t>.</a:t>
            </a:r>
          </a:p>
          <a:p>
            <a:pPr marL="542925" indent="-542925">
              <a:spcBef>
                <a:spcPct val="50000"/>
              </a:spcBef>
              <a:buFontTx/>
              <a:buAutoNum type="arabicParenBoth"/>
            </a:pPr>
            <a:r>
              <a:rPr lang="de-DE" altLang="de-DE" sz="1800" dirty="0"/>
              <a:t>Unterrichtsvorgaben nach den Absätzen 1 und 2 sind so zu fassen, dass für die Lehrerinnen und Lehrer ein </a:t>
            </a:r>
            <a:r>
              <a:rPr lang="de-DE" altLang="de-DE" sz="1800" b="1" dirty="0"/>
              <a:t>pädagogischer Gestaltungsspielraum </a:t>
            </a:r>
            <a:r>
              <a:rPr lang="de-DE" altLang="de-DE" sz="1800" dirty="0"/>
              <a:t>bleibt.</a:t>
            </a:r>
          </a:p>
          <a:p>
            <a:pPr marL="542925"/>
            <a:endParaRPr lang="de-DE" dirty="0"/>
          </a:p>
        </p:txBody>
      </p:sp>
      <p:pic>
        <p:nvPicPr>
          <p:cNvPr id="7" name="Picture 50" descr="paragraph_2">
            <a:extLst>
              <a:ext uri="{FF2B5EF4-FFF2-40B4-BE49-F238E27FC236}">
                <a16:creationId xmlns:a16="http://schemas.microsoft.com/office/drawing/2014/main" xmlns="" id="{85CD0BEE-55BF-0E44-98E6-E99F3FCD4A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94" y="1772816"/>
            <a:ext cx="976313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Datumsplatzhalter 3"/>
          <p:cNvSpPr>
            <a:spLocks noGrp="1"/>
          </p:cNvSpPr>
          <p:nvPr>
            <p:ph type="dt" sz="half" idx="10"/>
          </p:nvPr>
        </p:nvSpPr>
        <p:spPr>
          <a:xfrm>
            <a:off x="179512" y="6356350"/>
            <a:ext cx="3024336" cy="365125"/>
          </a:xfrm>
        </p:spPr>
        <p:txBody>
          <a:bodyPr/>
          <a:lstStyle/>
          <a:p>
            <a:r>
              <a:rPr lang="de-DE" smtClean="0"/>
              <a:t>Implementationsveranstaltung zur Einführung der Kernlehrpläne Gymnasium SI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00921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CBDFD080-5DB2-3C4C-A53C-84E131226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Schulinterne Lehrpläne - rechtlicher Rahmen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xmlns="" id="{3D00005F-551B-DC43-9AE4-EE6CA5CE2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pPr/>
              <a:t>16</a:t>
            </a:fld>
            <a:endParaRPr lang="de-DE" dirty="0"/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xmlns="" id="{06F28B1B-32C5-6648-AE4A-7B465D11DF2C}"/>
              </a:ext>
            </a:extLst>
          </p:cNvPr>
          <p:cNvSpPr txBox="1">
            <a:spLocks/>
          </p:cNvSpPr>
          <p:nvPr/>
        </p:nvSpPr>
        <p:spPr>
          <a:xfrm>
            <a:off x="609600" y="1853208"/>
            <a:ext cx="8229600" cy="420506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de-DE" altLang="de-DE" sz="1600" b="1" dirty="0"/>
              <a:t>SchulG </a:t>
            </a:r>
            <a:r>
              <a:rPr lang="de-DE" altLang="de-DE" sz="1600" b="1" dirty="0" smtClean="0"/>
              <a:t>§ 70</a:t>
            </a:r>
            <a:endParaRPr lang="de-DE" altLang="de-DE" sz="1600" b="1" dirty="0"/>
          </a:p>
          <a:p>
            <a:pPr marL="0" indent="0" algn="ctr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de-DE" altLang="de-DE" sz="1600" b="1" dirty="0"/>
              <a:t>Fachkonferenz, </a:t>
            </a:r>
            <a:r>
              <a:rPr lang="de-DE" altLang="de-DE" sz="1600" b="1" dirty="0" smtClean="0"/>
              <a:t>Bildungsgangkonferenz</a:t>
            </a:r>
            <a:endParaRPr lang="de-DE" altLang="de-DE" sz="1600" b="1" dirty="0"/>
          </a:p>
          <a:p>
            <a:pPr marL="0" indent="0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de-DE" altLang="de-DE" sz="1600" dirty="0"/>
              <a:t>…</a:t>
            </a:r>
          </a:p>
          <a:p>
            <a:pPr>
              <a:spcBef>
                <a:spcPct val="50000"/>
              </a:spcBef>
              <a:buFontTx/>
              <a:buAutoNum type="arabicParenBoth" startAt="3"/>
            </a:pPr>
            <a:r>
              <a:rPr lang="de-DE" altLang="de-DE" sz="1600" dirty="0"/>
              <a:t>Die Fachkonferenz berät über alle das Fach oder die Fachrichtung betreffenden Angelegenheiten einschließlich der Zusammenarbeit mit anderen Fächern. Sie trägt Verantwortung für die schulinterne Qualitätssicherung und –</a:t>
            </a:r>
            <a:r>
              <a:rPr lang="de-DE" altLang="de-DE" sz="1600" dirty="0" err="1"/>
              <a:t>entwicklung</a:t>
            </a:r>
            <a:r>
              <a:rPr lang="de-DE" altLang="de-DE" sz="1600" dirty="0"/>
              <a:t> der fachlichen Arbeit und berät über Ziele, Arbeitspläne, Evaluationsmaßnahmen und –</a:t>
            </a:r>
            <a:r>
              <a:rPr lang="de-DE" altLang="de-DE" sz="1600" dirty="0" err="1"/>
              <a:t>ergebnisse</a:t>
            </a:r>
            <a:r>
              <a:rPr lang="de-DE" altLang="de-DE" sz="1600" dirty="0"/>
              <a:t> und Rechenschaftslegung.</a:t>
            </a:r>
          </a:p>
          <a:p>
            <a:pPr>
              <a:spcBef>
                <a:spcPct val="50000"/>
              </a:spcBef>
              <a:buFontTx/>
              <a:buAutoNum type="arabicParenBoth" startAt="3"/>
            </a:pPr>
            <a:r>
              <a:rPr lang="de-DE" altLang="de-DE" sz="1600" dirty="0"/>
              <a:t>Die Fachkonferenz entscheidet in ihrem Fach insbesondere über</a:t>
            </a:r>
          </a:p>
          <a:p>
            <a:pPr lvl="1">
              <a:spcBef>
                <a:spcPct val="50000"/>
              </a:spcBef>
              <a:buFontTx/>
              <a:buAutoNum type="arabicPeriod"/>
            </a:pPr>
            <a:r>
              <a:rPr lang="de-DE" altLang="de-DE" sz="1600" dirty="0"/>
              <a:t>Grundsätze zur </a:t>
            </a:r>
            <a:r>
              <a:rPr lang="de-DE" altLang="de-DE" sz="1600" dirty="0" smtClean="0"/>
              <a:t>fachdidaktischen </a:t>
            </a:r>
            <a:r>
              <a:rPr lang="de-DE" altLang="de-DE" sz="1600" dirty="0"/>
              <a:t>und </a:t>
            </a:r>
            <a:r>
              <a:rPr lang="de-DE" altLang="de-DE" sz="1600" dirty="0" smtClean="0"/>
              <a:t>fachmethodischen Arbeit,</a:t>
            </a:r>
            <a:endParaRPr lang="de-DE" altLang="de-DE" sz="1600" dirty="0"/>
          </a:p>
          <a:p>
            <a:pPr lvl="1">
              <a:spcBef>
                <a:spcPct val="50000"/>
              </a:spcBef>
              <a:buFontTx/>
              <a:buAutoNum type="arabicPeriod"/>
            </a:pPr>
            <a:r>
              <a:rPr lang="de-DE" altLang="de-DE" sz="1600" dirty="0"/>
              <a:t>Grundsätze zur </a:t>
            </a:r>
            <a:r>
              <a:rPr lang="de-DE" altLang="de-DE" sz="1600" dirty="0" smtClean="0"/>
              <a:t>Leistungsbewertung,</a:t>
            </a:r>
            <a:endParaRPr lang="de-DE" altLang="de-DE" sz="1600" dirty="0"/>
          </a:p>
          <a:p>
            <a:pPr lvl="1">
              <a:spcBef>
                <a:spcPct val="50000"/>
              </a:spcBef>
              <a:buFontTx/>
              <a:buAutoNum type="arabicPeriod"/>
            </a:pPr>
            <a:r>
              <a:rPr lang="de-DE" altLang="de-DE" sz="1600" dirty="0"/>
              <a:t>Vorschläge an die Lehrerkonferenz zur Einführung von </a:t>
            </a:r>
            <a:r>
              <a:rPr lang="de-DE" altLang="de-DE" sz="1600" dirty="0" smtClean="0"/>
              <a:t>Lernmitteln.</a:t>
            </a:r>
            <a:endParaRPr lang="de-DE" altLang="de-DE" sz="1600" dirty="0"/>
          </a:p>
        </p:txBody>
      </p:sp>
      <p:pic>
        <p:nvPicPr>
          <p:cNvPr id="9" name="Picture 50" descr="paragraph_2">
            <a:extLst>
              <a:ext uri="{FF2B5EF4-FFF2-40B4-BE49-F238E27FC236}">
                <a16:creationId xmlns:a16="http://schemas.microsoft.com/office/drawing/2014/main" xmlns="" id="{7448CAB6-CF26-2140-A437-3E8C5E4534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194" y="1925216"/>
            <a:ext cx="976313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Datumsplatzhalter 3"/>
          <p:cNvSpPr>
            <a:spLocks noGrp="1"/>
          </p:cNvSpPr>
          <p:nvPr>
            <p:ph type="dt" sz="half" idx="10"/>
          </p:nvPr>
        </p:nvSpPr>
        <p:spPr>
          <a:xfrm>
            <a:off x="179512" y="6356350"/>
            <a:ext cx="3024336" cy="365125"/>
          </a:xfrm>
        </p:spPr>
        <p:txBody>
          <a:bodyPr/>
          <a:lstStyle/>
          <a:p>
            <a:r>
              <a:rPr lang="de-DE" smtClean="0"/>
              <a:t>Implementationsveranstaltung zur Einführung der Kernlehrpläne Gymnasium SI 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1616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076897"/>
            <a:ext cx="8158606" cy="504403"/>
          </a:xfrm>
        </p:spPr>
        <p:txBody>
          <a:bodyPr/>
          <a:lstStyle/>
          <a:p>
            <a:r>
              <a:rPr lang="de-DE" sz="3200" dirty="0"/>
              <a:t>Curriculumentwicklung</a:t>
            </a:r>
            <a:endParaRPr lang="de-DE" sz="1600" b="1" dirty="0"/>
          </a:p>
        </p:txBody>
      </p:sp>
      <p:grpSp>
        <p:nvGrpSpPr>
          <p:cNvPr id="3" name="Gruppieren 2"/>
          <p:cNvGrpSpPr/>
          <p:nvPr/>
        </p:nvGrpSpPr>
        <p:grpSpPr>
          <a:xfrm>
            <a:off x="1259632" y="3429000"/>
            <a:ext cx="2160000" cy="2340000"/>
            <a:chOff x="361453" y="3978650"/>
            <a:chExt cx="2160000" cy="2340000"/>
          </a:xfrm>
        </p:grpSpPr>
        <p:sp>
          <p:nvSpPr>
            <p:cNvPr id="11" name="Rectangle 6"/>
            <p:cNvSpPr>
              <a:spLocks noChangeArrowheads="1"/>
            </p:cNvSpPr>
            <p:nvPr/>
          </p:nvSpPr>
          <p:spPr bwMode="auto">
            <a:xfrm>
              <a:off x="361453" y="3978650"/>
              <a:ext cx="2160000" cy="234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rgbClr val="000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de-DE" sz="2000" b="0" dirty="0"/>
            </a:p>
          </p:txBody>
        </p:sp>
        <p:sp>
          <p:nvSpPr>
            <p:cNvPr id="12" name="Text Box 10"/>
            <p:cNvSpPr txBox="1">
              <a:spLocks noChangeArrowheads="1"/>
            </p:cNvSpPr>
            <p:nvPr/>
          </p:nvSpPr>
          <p:spPr bwMode="auto">
            <a:xfrm>
              <a:off x="880542" y="5519701"/>
              <a:ext cx="1203187" cy="646331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squar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9pPr>
            </a:lstStyle>
            <a:p>
              <a:pPr algn="ctr"/>
              <a:r>
                <a:rPr lang="de-DE" altLang="de-DE" dirty="0"/>
                <a:t>Kern-lehrpläne</a:t>
              </a:r>
            </a:p>
          </p:txBody>
        </p:sp>
        <p:pic>
          <p:nvPicPr>
            <p:cNvPr id="13" name="Picture 14" descr="NRW_MSW_RGB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573"/>
            <a:stretch>
              <a:fillRect/>
            </a:stretch>
          </p:blipFill>
          <p:spPr bwMode="auto">
            <a:xfrm>
              <a:off x="880542" y="4184239"/>
              <a:ext cx="1203187" cy="129698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" name="Gruppieren 17"/>
          <p:cNvGrpSpPr/>
          <p:nvPr/>
        </p:nvGrpSpPr>
        <p:grpSpPr>
          <a:xfrm>
            <a:off x="5364088" y="3429000"/>
            <a:ext cx="2160000" cy="2340000"/>
            <a:chOff x="3281362" y="2192338"/>
            <a:chExt cx="2160000" cy="2340000"/>
          </a:xfrm>
        </p:grpSpPr>
        <p:sp>
          <p:nvSpPr>
            <p:cNvPr id="15" name="Rectangle 6"/>
            <p:cNvSpPr>
              <a:spLocks noChangeArrowheads="1"/>
            </p:cNvSpPr>
            <p:nvPr/>
          </p:nvSpPr>
          <p:spPr bwMode="auto">
            <a:xfrm>
              <a:off x="3281362" y="2192338"/>
              <a:ext cx="2160000" cy="234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rgbClr val="000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de-DE" sz="2000" b="0" dirty="0"/>
            </a:p>
          </p:txBody>
        </p:sp>
        <p:sp>
          <p:nvSpPr>
            <p:cNvPr id="16" name="Text Box 11"/>
            <p:cNvSpPr txBox="1">
              <a:spLocks noChangeArrowheads="1"/>
            </p:cNvSpPr>
            <p:nvPr/>
          </p:nvSpPr>
          <p:spPr bwMode="auto">
            <a:xfrm>
              <a:off x="3550435" y="3744352"/>
              <a:ext cx="1582484" cy="64633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9pPr>
            </a:lstStyle>
            <a:p>
              <a:r>
                <a:rPr lang="de-DE" altLang="de-DE" dirty="0"/>
                <a:t>Schulinterne</a:t>
              </a:r>
            </a:p>
            <a:p>
              <a:pPr algn="ctr"/>
              <a:r>
                <a:rPr lang="de-DE" altLang="de-DE" dirty="0"/>
                <a:t>Lehrpläne</a:t>
              </a:r>
            </a:p>
          </p:txBody>
        </p:sp>
        <p:pic>
          <p:nvPicPr>
            <p:cNvPr id="17" name="Picture 1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2994" y="2362597"/>
              <a:ext cx="1741461" cy="133759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9" name="Textfeld 18"/>
          <p:cNvSpPr txBox="1"/>
          <p:nvPr/>
        </p:nvSpPr>
        <p:spPr>
          <a:xfrm>
            <a:off x="1403648" y="1700808"/>
            <a:ext cx="201598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solidFill>
                  <a:srgbClr val="003CB4"/>
                </a:solidFill>
              </a:rPr>
              <a:t>Kompetenz-erwartungen</a:t>
            </a:r>
            <a:endParaRPr lang="de-DE" b="1" dirty="0"/>
          </a:p>
          <a:p>
            <a:pPr algn="ctr"/>
            <a:r>
              <a:rPr lang="de-DE" b="1" dirty="0"/>
              <a:t>Was?</a:t>
            </a:r>
          </a:p>
          <a:p>
            <a:pPr algn="ctr"/>
            <a:r>
              <a:rPr lang="de-DE" b="1" dirty="0" smtClean="0"/>
              <a:t>Welches Niveau?</a:t>
            </a:r>
            <a:endParaRPr lang="de-DE" b="1" dirty="0"/>
          </a:p>
          <a:p>
            <a:pPr algn="ctr"/>
            <a:r>
              <a:rPr lang="de-DE" b="1" dirty="0"/>
              <a:t>Wofür?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5563264" y="1700808"/>
            <a:ext cx="1960823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solidFill>
                  <a:srgbClr val="003CB4"/>
                </a:solidFill>
              </a:rPr>
              <a:t>Kompetenz-entwicklung</a:t>
            </a:r>
          </a:p>
          <a:p>
            <a:pPr algn="ctr"/>
            <a:r>
              <a:rPr lang="de-DE" b="1" dirty="0"/>
              <a:t>Wie?</a:t>
            </a:r>
          </a:p>
          <a:p>
            <a:pPr algn="ctr"/>
            <a:r>
              <a:rPr lang="de-DE" b="1" dirty="0"/>
              <a:t>Wann?</a:t>
            </a:r>
          </a:p>
          <a:p>
            <a:pPr algn="ctr"/>
            <a:r>
              <a:rPr lang="de-DE" b="1" dirty="0"/>
              <a:t>Womit?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 </a:t>
            </a:r>
            <a:endParaRPr lang="de-DE" dirty="0"/>
          </a:p>
        </p:txBody>
      </p:sp>
      <p:sp>
        <p:nvSpPr>
          <p:cNvPr id="5" name="Pfeil nach rechts 4"/>
          <p:cNvSpPr/>
          <p:nvPr/>
        </p:nvSpPr>
        <p:spPr>
          <a:xfrm>
            <a:off x="3990603" y="2708920"/>
            <a:ext cx="86409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2" name="Pfeil nach rechts 21"/>
          <p:cNvSpPr/>
          <p:nvPr/>
        </p:nvSpPr>
        <p:spPr>
          <a:xfrm>
            <a:off x="3995936" y="4437112"/>
            <a:ext cx="86409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D5E0577A-C720-B14C-A0A1-E61A00414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pPr/>
              <a:t>17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29100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2A8330E7-2FED-9240-B43B-791B2DA81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Merkmale von schulinternen Lehrplänen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C5220460-9AF9-EB40-9934-3D9213581D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spcBef>
                <a:spcPts val="1200"/>
              </a:spcBef>
            </a:pPr>
            <a:r>
              <a:rPr lang="de-DE" dirty="0"/>
              <a:t>Schulbezogene Konkretisierung der </a:t>
            </a:r>
            <a:r>
              <a:rPr lang="de-DE" dirty="0" smtClean="0"/>
              <a:t>Kernlehrpläne in passenden Unterrichtsvorhaben</a:t>
            </a:r>
            <a:endParaRPr lang="de-DE" dirty="0"/>
          </a:p>
          <a:p>
            <a:pPr>
              <a:spcBef>
                <a:spcPts val="1200"/>
              </a:spcBef>
            </a:pPr>
            <a:r>
              <a:rPr lang="de-DE" dirty="0"/>
              <a:t>Instrument zur Unterrichtsentwicklung und </a:t>
            </a:r>
            <a:r>
              <a:rPr lang="de-DE" dirty="0" smtClean="0"/>
              <a:t>Unterrichtsvorbereitung</a:t>
            </a:r>
          </a:p>
          <a:p>
            <a:pPr>
              <a:spcBef>
                <a:spcPts val="1200"/>
              </a:spcBef>
            </a:pPr>
            <a:r>
              <a:rPr lang="de-DE" dirty="0" smtClean="0"/>
              <a:t>Abgestimmte Konzepte zur Leistungsbewertung</a:t>
            </a:r>
            <a:endParaRPr lang="de-DE" dirty="0"/>
          </a:p>
          <a:p>
            <a:pPr>
              <a:spcBef>
                <a:spcPts val="1200"/>
              </a:spcBef>
            </a:pPr>
            <a:r>
              <a:rPr lang="de-DE" dirty="0"/>
              <a:t>Ausgestaltung von Freiräumen</a:t>
            </a:r>
          </a:p>
          <a:p>
            <a:pPr>
              <a:spcBef>
                <a:spcPts val="1200"/>
              </a:spcBef>
            </a:pPr>
            <a:endParaRPr lang="de-DE" dirty="0"/>
          </a:p>
          <a:p>
            <a:pPr>
              <a:spcBef>
                <a:spcPts val="1200"/>
              </a:spcBef>
            </a:pPr>
            <a:r>
              <a:rPr lang="de-DE" dirty="0"/>
              <a:t>Grundlage der fachlichen Arbeit im Team</a:t>
            </a:r>
          </a:p>
          <a:p>
            <a:pPr>
              <a:spcBef>
                <a:spcPts val="1200"/>
              </a:spcBef>
            </a:pPr>
            <a:r>
              <a:rPr lang="de-DE" dirty="0"/>
              <a:t>Transparenz für alle am Bildungsprozess Beteiligten</a:t>
            </a:r>
          </a:p>
          <a:p>
            <a:pPr>
              <a:spcBef>
                <a:spcPts val="1200"/>
              </a:spcBef>
            </a:pPr>
            <a:r>
              <a:rPr lang="de-DE" dirty="0"/>
              <a:t>Maßstab für Evaluation und Rechenschaftslegung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5AC05C93-8322-9C46-A48D-7D1EEE312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 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E9F23F56-EDA9-9146-A5C0-F96A1B006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pPr/>
              <a:t>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50438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19EF9747-424B-1D47-8C18-363169B25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Gliederung </a:t>
            </a:r>
            <a:r>
              <a:rPr lang="de-DE" dirty="0"/>
              <a:t>für einen schulinternen Lehrplan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81EB754F-C3B3-5E42-9D82-92B4E5F52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 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6CB1C89B-3483-3440-9BA5-66034336F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pPr/>
              <a:t>19</a:t>
            </a:fld>
            <a:endParaRPr lang="de-DE" dirty="0"/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xmlns="" id="{8B8A3032-F31A-124D-AA79-6C3891DEC2EA}"/>
              </a:ext>
            </a:extLst>
          </p:cNvPr>
          <p:cNvSpPr txBox="1">
            <a:spLocks/>
          </p:cNvSpPr>
          <p:nvPr/>
        </p:nvSpPr>
        <p:spPr>
          <a:xfrm>
            <a:off x="609600" y="1853208"/>
            <a:ext cx="8229600" cy="4205064"/>
          </a:xfrm>
          <a:prstGeom prst="rect">
            <a:avLst/>
          </a:prstGeom>
          <a:solidFill>
            <a:schemeClr val="bg1"/>
          </a:solidFill>
          <a:effectLst/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536575">
              <a:buFont typeface="Arial" panose="020B0604020202020204" pitchFamily="34" charset="0"/>
              <a:buNone/>
            </a:pPr>
            <a:r>
              <a:rPr lang="de-DE" sz="2400" dirty="0"/>
              <a:t>Inhalt</a:t>
            </a:r>
          </a:p>
          <a:p>
            <a:pPr marL="0" indent="0" defTabSz="536575">
              <a:buFont typeface="Arial" panose="020B0604020202020204" pitchFamily="34" charset="0"/>
              <a:buNone/>
            </a:pPr>
            <a:r>
              <a:rPr lang="de-DE" sz="2400" dirty="0"/>
              <a:t>1	Rahmenbedingungen der fachlichen Arbeit</a:t>
            </a:r>
          </a:p>
          <a:p>
            <a:pPr marL="0" indent="0" defTabSz="536575">
              <a:buFont typeface="Arial" panose="020B0604020202020204" pitchFamily="34" charset="0"/>
              <a:buNone/>
            </a:pPr>
            <a:r>
              <a:rPr lang="de-DE" sz="2400" dirty="0"/>
              <a:t>2	Entscheidungen zum Unterricht</a:t>
            </a:r>
          </a:p>
          <a:p>
            <a:pPr marL="400050" lvl="1" indent="0" defTabSz="536575">
              <a:buFont typeface="Arial" panose="020B0604020202020204" pitchFamily="34" charset="0"/>
              <a:buNone/>
            </a:pPr>
            <a:r>
              <a:rPr lang="de-DE" sz="2200" dirty="0"/>
              <a:t>2.1 	Unterrichtsvorhaben	</a:t>
            </a:r>
          </a:p>
          <a:p>
            <a:pPr marL="400050" lvl="1" indent="0" defTabSz="536575">
              <a:buFont typeface="Arial" panose="020B0604020202020204" pitchFamily="34" charset="0"/>
              <a:buNone/>
            </a:pPr>
            <a:r>
              <a:rPr lang="de-DE" sz="2200" dirty="0"/>
              <a:t>2.2	Grundsätze der fachmethodischen und fachdidaktischen Arbeit</a:t>
            </a:r>
          </a:p>
          <a:p>
            <a:pPr marL="400050" lvl="1" indent="0" defTabSz="536575">
              <a:buFont typeface="Arial" panose="020B0604020202020204" pitchFamily="34" charset="0"/>
              <a:buNone/>
            </a:pPr>
            <a:r>
              <a:rPr lang="de-DE" sz="2200" dirty="0"/>
              <a:t>2.3	Grundsätze der Leistungsbewertung und Leistungsrückmeldung</a:t>
            </a:r>
          </a:p>
          <a:p>
            <a:pPr marL="400050" lvl="1" indent="0" defTabSz="536575">
              <a:buFont typeface="Arial" panose="020B0604020202020204" pitchFamily="34" charset="0"/>
              <a:buNone/>
            </a:pPr>
            <a:r>
              <a:rPr lang="de-DE" sz="2200" dirty="0"/>
              <a:t>2.4	Lehr- und Lernmittel</a:t>
            </a:r>
          </a:p>
          <a:p>
            <a:pPr marL="0" indent="0" defTabSz="536575">
              <a:buFont typeface="Arial" panose="020B0604020202020204" pitchFamily="34" charset="0"/>
              <a:buNone/>
            </a:pPr>
            <a:r>
              <a:rPr lang="de-DE" sz="2400" dirty="0"/>
              <a:t>3	Entscheidungen zu fach- und unterrichtsübergreifenden Fragen</a:t>
            </a:r>
          </a:p>
          <a:p>
            <a:pPr marL="0" indent="0" defTabSz="536575">
              <a:buFont typeface="Arial" panose="020B0604020202020204" pitchFamily="34" charset="0"/>
              <a:buNone/>
            </a:pPr>
            <a:r>
              <a:rPr lang="de-DE" sz="2400" dirty="0"/>
              <a:t>4	Qualitätssicherung und Evaluation</a:t>
            </a:r>
          </a:p>
          <a:p>
            <a:pPr defTabSz="536575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93336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568952" cy="360040"/>
          </a:xfrm>
        </p:spPr>
        <p:txBody>
          <a:bodyPr/>
          <a:lstStyle/>
          <a:p>
            <a:r>
              <a:rPr lang="de-DE" dirty="0"/>
              <a:t>Gliederung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 </a:t>
            </a:r>
            <a:endParaRPr lang="de-DE" dirty="0"/>
          </a:p>
        </p:txBody>
      </p:sp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19256" cy="4205064"/>
          </a:xfrm>
        </p:spPr>
        <p:txBody>
          <a:bodyPr>
            <a:normAutofit/>
          </a:bodyPr>
          <a:lstStyle/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 smtClean="0"/>
              <a:t>Merkmale der neuen Kernlehrpläne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 smtClean="0"/>
              <a:t>Übergreifende Aufgaben</a:t>
            </a:r>
            <a:endParaRPr lang="de-DE" dirty="0"/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/>
              <a:t>Schulinterne </a:t>
            </a:r>
            <a:r>
              <a:rPr lang="de-DE" dirty="0" smtClean="0"/>
              <a:t>Lehrpläne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 smtClean="0"/>
              <a:t>Der Kernlehrplan Biologie im Detail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 smtClean="0"/>
              <a:t>Fachliche Unterstützungsmaterialien</a:t>
            </a:r>
            <a:endParaRPr lang="de-DE" dirty="0"/>
          </a:p>
          <a:p>
            <a:pPr marL="514350" indent="-514350">
              <a:buFont typeface="+mj-lt"/>
              <a:buAutoNum type="arabicPeriod"/>
            </a:pPr>
            <a:endParaRPr lang="de-DE" dirty="0"/>
          </a:p>
          <a:p>
            <a:pPr marL="514350" indent="-514350">
              <a:buFont typeface="+mj-lt"/>
              <a:buAutoNum type="arabicPeriod"/>
            </a:pPr>
            <a:endParaRPr lang="de-DE" dirty="0"/>
          </a:p>
          <a:p>
            <a:pPr marL="514350" indent="-514350">
              <a:buFont typeface="+mj-lt"/>
              <a:buAutoNum type="arabicPeriod"/>
            </a:pPr>
            <a:endParaRPr lang="de-DE" dirty="0"/>
          </a:p>
          <a:p>
            <a:pPr marL="514350" indent="-514350">
              <a:buFont typeface="+mj-lt"/>
              <a:buAutoNum type="arabicPeriod"/>
            </a:pP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xmlns="" id="{AB873F37-CF66-B744-AE61-6B5786006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pPr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9957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17850" y="1065022"/>
            <a:ext cx="8158606" cy="504403"/>
          </a:xfrm>
        </p:spPr>
        <p:txBody>
          <a:bodyPr/>
          <a:lstStyle/>
          <a:p>
            <a:r>
              <a:rPr lang="de-DE" dirty="0"/>
              <a:t>Materialien im Lehrplannavigator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 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D5E0577A-C720-B14C-A0A1-E61A00414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20</a:t>
            </a:fld>
            <a:endParaRPr lang="de-DE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79711" y="1628800"/>
            <a:ext cx="5369305" cy="43924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53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568952" cy="360040"/>
          </a:xfrm>
        </p:spPr>
        <p:txBody>
          <a:bodyPr/>
          <a:lstStyle/>
          <a:p>
            <a:r>
              <a:rPr lang="de-DE" dirty="0"/>
              <a:t>Gliederung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 </a:t>
            </a:r>
            <a:endParaRPr lang="de-DE" dirty="0"/>
          </a:p>
        </p:txBody>
      </p:sp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19256" cy="4205064"/>
          </a:xfrm>
        </p:spPr>
        <p:txBody>
          <a:bodyPr>
            <a:normAutofit/>
          </a:bodyPr>
          <a:lstStyle/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Merkmale der neuen Kernlehrpläne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Übergreifende Aufgaben</a:t>
            </a:r>
            <a:endParaRPr lang="de-DE" dirty="0">
              <a:solidFill>
                <a:schemeClr val="bg1">
                  <a:lumMod val="65000"/>
                </a:schemeClr>
              </a:solidFill>
            </a:endParaRP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Schulinterne </a:t>
            </a: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Lehrpläne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 smtClean="0"/>
              <a:t>Der Kernlehrplan Biologie im Detail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Fachliche Unterstützungsmaterialien</a:t>
            </a:r>
            <a:endParaRPr lang="de-DE" dirty="0">
              <a:solidFill>
                <a:schemeClr val="bg1">
                  <a:lumMod val="6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de-DE" dirty="0"/>
          </a:p>
          <a:p>
            <a:pPr marL="514350" indent="-514350">
              <a:buFont typeface="+mj-lt"/>
              <a:buAutoNum type="arabicPeriod"/>
            </a:pPr>
            <a:endParaRPr lang="de-DE" dirty="0"/>
          </a:p>
          <a:p>
            <a:pPr marL="514350" indent="-514350">
              <a:buFont typeface="+mj-lt"/>
              <a:buAutoNum type="arabicPeriod"/>
            </a:pPr>
            <a:endParaRPr lang="de-DE" dirty="0"/>
          </a:p>
          <a:p>
            <a:pPr marL="514350" indent="-514350">
              <a:buFont typeface="+mj-lt"/>
              <a:buAutoNum type="arabicPeriod"/>
            </a:pP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xmlns="" id="{AB873F37-CF66-B744-AE61-6B5786006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pPr/>
              <a:t>21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9651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7C590600-4C62-3545-A679-44E6CCF25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Aufgaben und Ziele des Faches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8BC481A6-D312-B247-ACCD-D50571F6C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 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20D4B202-67AB-AA4D-876C-E3E9A2C3C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pPr/>
              <a:t>22</a:t>
            </a:fld>
            <a:endParaRPr lang="de-DE" dirty="0"/>
          </a:p>
        </p:txBody>
      </p:sp>
      <p:grpSp>
        <p:nvGrpSpPr>
          <p:cNvPr id="10" name="Gruppieren 9"/>
          <p:cNvGrpSpPr/>
          <p:nvPr/>
        </p:nvGrpSpPr>
        <p:grpSpPr>
          <a:xfrm>
            <a:off x="3515366" y="2672595"/>
            <a:ext cx="2016224" cy="1944216"/>
            <a:chOff x="3334366" y="2744924"/>
            <a:chExt cx="2016224" cy="1944216"/>
          </a:xfrm>
        </p:grpSpPr>
        <p:sp>
          <p:nvSpPr>
            <p:cNvPr id="7" name="Ellipse 6"/>
            <p:cNvSpPr/>
            <p:nvPr/>
          </p:nvSpPr>
          <p:spPr>
            <a:xfrm>
              <a:off x="3334366" y="2744924"/>
              <a:ext cx="2016224" cy="1944216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" name="Textfeld 7"/>
            <p:cNvSpPr txBox="1"/>
            <p:nvPr/>
          </p:nvSpPr>
          <p:spPr>
            <a:xfrm>
              <a:off x="3766414" y="3131386"/>
              <a:ext cx="115212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 smtClean="0"/>
                <a:t>Das Fach Biologie in der Schule</a:t>
              </a:r>
              <a:endParaRPr lang="de-DE" dirty="0"/>
            </a:p>
          </p:txBody>
        </p:sp>
      </p:grpSp>
      <p:grpSp>
        <p:nvGrpSpPr>
          <p:cNvPr id="11" name="Gruppieren 10"/>
          <p:cNvGrpSpPr/>
          <p:nvPr/>
        </p:nvGrpSpPr>
        <p:grpSpPr>
          <a:xfrm>
            <a:off x="5618288" y="3961874"/>
            <a:ext cx="2016224" cy="1944216"/>
            <a:chOff x="3334366" y="2744924"/>
            <a:chExt cx="2016224" cy="1944216"/>
          </a:xfrm>
          <a:solidFill>
            <a:schemeClr val="accent3">
              <a:lumMod val="40000"/>
              <a:lumOff val="60000"/>
            </a:schemeClr>
          </a:solidFill>
        </p:grpSpPr>
        <p:sp>
          <p:nvSpPr>
            <p:cNvPr id="12" name="Ellipse 11"/>
            <p:cNvSpPr/>
            <p:nvPr/>
          </p:nvSpPr>
          <p:spPr>
            <a:xfrm>
              <a:off x="3334366" y="2744924"/>
              <a:ext cx="2016224" cy="1944216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3" name="Textfeld 12"/>
            <p:cNvSpPr txBox="1"/>
            <p:nvPr/>
          </p:nvSpPr>
          <p:spPr>
            <a:xfrm>
              <a:off x="3783896" y="3187468"/>
              <a:ext cx="1152128" cy="92333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 smtClean="0"/>
                <a:t>Mensch und Umwelt</a:t>
              </a:r>
              <a:endParaRPr lang="de-DE" dirty="0"/>
            </a:p>
          </p:txBody>
        </p:sp>
      </p:grpSp>
      <p:grpSp>
        <p:nvGrpSpPr>
          <p:cNvPr id="15" name="Gruppieren 14"/>
          <p:cNvGrpSpPr/>
          <p:nvPr/>
        </p:nvGrpSpPr>
        <p:grpSpPr>
          <a:xfrm>
            <a:off x="1426242" y="1664200"/>
            <a:ext cx="2016224" cy="1944216"/>
            <a:chOff x="3303802" y="2730860"/>
            <a:chExt cx="2016224" cy="1944216"/>
          </a:xfrm>
          <a:solidFill>
            <a:schemeClr val="accent3">
              <a:lumMod val="40000"/>
              <a:lumOff val="60000"/>
            </a:schemeClr>
          </a:solidFill>
        </p:grpSpPr>
        <p:sp>
          <p:nvSpPr>
            <p:cNvPr id="16" name="Ellipse 15"/>
            <p:cNvSpPr/>
            <p:nvPr/>
          </p:nvSpPr>
          <p:spPr>
            <a:xfrm>
              <a:off x="3303802" y="2730860"/>
              <a:ext cx="2016224" cy="1944216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7" name="Textfeld 16"/>
            <p:cNvSpPr txBox="1"/>
            <p:nvPr/>
          </p:nvSpPr>
          <p:spPr>
            <a:xfrm>
              <a:off x="3551815" y="3121292"/>
              <a:ext cx="1527868" cy="120032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 smtClean="0"/>
                <a:t>vertiefte naturwissen-</a:t>
              </a:r>
              <a:r>
                <a:rPr lang="de-DE" dirty="0" err="1" smtClean="0"/>
                <a:t>schaftliche</a:t>
              </a:r>
              <a:r>
                <a:rPr lang="de-DE" dirty="0" smtClean="0"/>
                <a:t> Grundbildung</a:t>
              </a:r>
              <a:endParaRPr lang="de-DE" dirty="0"/>
            </a:p>
          </p:txBody>
        </p:sp>
      </p:grpSp>
      <p:grpSp>
        <p:nvGrpSpPr>
          <p:cNvPr id="18" name="Gruppieren 17"/>
          <p:cNvGrpSpPr/>
          <p:nvPr/>
        </p:nvGrpSpPr>
        <p:grpSpPr>
          <a:xfrm>
            <a:off x="1426242" y="3961874"/>
            <a:ext cx="2016224" cy="1944216"/>
            <a:chOff x="3334366" y="2744924"/>
            <a:chExt cx="2016224" cy="1944216"/>
          </a:xfrm>
          <a:solidFill>
            <a:schemeClr val="accent3">
              <a:lumMod val="40000"/>
              <a:lumOff val="60000"/>
            </a:schemeClr>
          </a:solidFill>
        </p:grpSpPr>
        <p:sp>
          <p:nvSpPr>
            <p:cNvPr id="19" name="Ellipse 18"/>
            <p:cNvSpPr/>
            <p:nvPr/>
          </p:nvSpPr>
          <p:spPr>
            <a:xfrm>
              <a:off x="3334366" y="2744924"/>
              <a:ext cx="2016224" cy="1944216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" name="Textfeld 19"/>
            <p:cNvSpPr txBox="1"/>
            <p:nvPr/>
          </p:nvSpPr>
          <p:spPr>
            <a:xfrm>
              <a:off x="3586840" y="3248980"/>
              <a:ext cx="1584176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 smtClean="0"/>
                <a:t>Gesund-</a:t>
              </a:r>
              <a:r>
                <a:rPr lang="de-DE" dirty="0" err="1" smtClean="0"/>
                <a:t>heitserziehung</a:t>
              </a:r>
              <a:endParaRPr lang="de-DE" dirty="0"/>
            </a:p>
          </p:txBody>
        </p:sp>
      </p:grpSp>
      <p:grpSp>
        <p:nvGrpSpPr>
          <p:cNvPr id="21" name="Gruppieren 20"/>
          <p:cNvGrpSpPr/>
          <p:nvPr/>
        </p:nvGrpSpPr>
        <p:grpSpPr>
          <a:xfrm>
            <a:off x="5547646" y="1664200"/>
            <a:ext cx="2016224" cy="1944216"/>
            <a:chOff x="3334366" y="2744924"/>
            <a:chExt cx="2016224" cy="1944216"/>
          </a:xfrm>
          <a:solidFill>
            <a:schemeClr val="accent3">
              <a:lumMod val="40000"/>
              <a:lumOff val="60000"/>
            </a:schemeClr>
          </a:solidFill>
        </p:grpSpPr>
        <p:sp>
          <p:nvSpPr>
            <p:cNvPr id="22" name="Ellipse 21"/>
            <p:cNvSpPr/>
            <p:nvPr/>
          </p:nvSpPr>
          <p:spPr>
            <a:xfrm>
              <a:off x="3334366" y="2744924"/>
              <a:ext cx="2016224" cy="1944216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" name="Textfeld 22"/>
            <p:cNvSpPr txBox="1"/>
            <p:nvPr/>
          </p:nvSpPr>
          <p:spPr>
            <a:xfrm>
              <a:off x="3574709" y="3209516"/>
              <a:ext cx="1584176" cy="92333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 smtClean="0"/>
                <a:t>unmittelbare Begegnung mit Lebewesen </a:t>
              </a:r>
              <a:endParaRPr lang="de-DE" dirty="0"/>
            </a:p>
          </p:txBody>
        </p:sp>
      </p:grpSp>
    </p:spTree>
    <p:extLst>
      <p:ext uri="{BB962C8B-B14F-4D97-AF65-F5344CB8AC3E}">
        <p14:creationId xmlns:p14="http://schemas.microsoft.com/office/powerpoint/2010/main" val="3367791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7C590600-4C62-3545-A679-44E6CCF25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Aufgaben und Ziele des Faches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8BC481A6-D312-B247-ACCD-D50571F6C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 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20D4B202-67AB-AA4D-876C-E3E9A2C3C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pPr/>
              <a:t>23</a:t>
            </a:fld>
            <a:endParaRPr lang="de-DE"/>
          </a:p>
        </p:txBody>
      </p:sp>
      <p:grpSp>
        <p:nvGrpSpPr>
          <p:cNvPr id="10" name="Gruppieren 9"/>
          <p:cNvGrpSpPr/>
          <p:nvPr/>
        </p:nvGrpSpPr>
        <p:grpSpPr>
          <a:xfrm>
            <a:off x="3515366" y="2672595"/>
            <a:ext cx="2016224" cy="1944216"/>
            <a:chOff x="3334366" y="2744924"/>
            <a:chExt cx="2016224" cy="1944216"/>
          </a:xfrm>
        </p:grpSpPr>
        <p:sp>
          <p:nvSpPr>
            <p:cNvPr id="7" name="Ellipse 6"/>
            <p:cNvSpPr/>
            <p:nvPr/>
          </p:nvSpPr>
          <p:spPr>
            <a:xfrm>
              <a:off x="3334366" y="2744924"/>
              <a:ext cx="2016224" cy="1944216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" name="Textfeld 7"/>
            <p:cNvSpPr txBox="1"/>
            <p:nvPr/>
          </p:nvSpPr>
          <p:spPr>
            <a:xfrm>
              <a:off x="3766414" y="3131386"/>
              <a:ext cx="115212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 smtClean="0"/>
                <a:t>Das Fach Biologie in der Schule</a:t>
              </a:r>
              <a:endParaRPr lang="de-DE" dirty="0"/>
            </a:p>
          </p:txBody>
        </p:sp>
      </p:grpSp>
      <p:grpSp>
        <p:nvGrpSpPr>
          <p:cNvPr id="11" name="Gruppieren 10"/>
          <p:cNvGrpSpPr/>
          <p:nvPr/>
        </p:nvGrpSpPr>
        <p:grpSpPr>
          <a:xfrm>
            <a:off x="5618288" y="3961874"/>
            <a:ext cx="2016224" cy="1944216"/>
            <a:chOff x="3334366" y="2744924"/>
            <a:chExt cx="2016224" cy="1944216"/>
          </a:xfrm>
          <a:solidFill>
            <a:schemeClr val="accent3">
              <a:lumMod val="40000"/>
              <a:lumOff val="60000"/>
            </a:schemeClr>
          </a:solidFill>
        </p:grpSpPr>
        <p:sp>
          <p:nvSpPr>
            <p:cNvPr id="12" name="Ellipse 11"/>
            <p:cNvSpPr/>
            <p:nvPr/>
          </p:nvSpPr>
          <p:spPr>
            <a:xfrm>
              <a:off x="3334366" y="2744924"/>
              <a:ext cx="2016224" cy="1944216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" name="Textfeld 12"/>
            <p:cNvSpPr txBox="1"/>
            <p:nvPr/>
          </p:nvSpPr>
          <p:spPr>
            <a:xfrm>
              <a:off x="3783896" y="3187468"/>
              <a:ext cx="1152128" cy="92333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 smtClean="0"/>
                <a:t>Mensch und Umwelt</a:t>
              </a:r>
              <a:endParaRPr lang="de-DE" dirty="0"/>
            </a:p>
          </p:txBody>
        </p:sp>
      </p:grpSp>
      <p:grpSp>
        <p:nvGrpSpPr>
          <p:cNvPr id="15" name="Gruppieren 14"/>
          <p:cNvGrpSpPr/>
          <p:nvPr/>
        </p:nvGrpSpPr>
        <p:grpSpPr>
          <a:xfrm>
            <a:off x="1426242" y="1664200"/>
            <a:ext cx="2016224" cy="1944216"/>
            <a:chOff x="3303802" y="2730860"/>
            <a:chExt cx="2016224" cy="1944216"/>
          </a:xfrm>
          <a:solidFill>
            <a:schemeClr val="accent3">
              <a:lumMod val="40000"/>
              <a:lumOff val="60000"/>
            </a:schemeClr>
          </a:solidFill>
        </p:grpSpPr>
        <p:sp>
          <p:nvSpPr>
            <p:cNvPr id="16" name="Ellipse 15"/>
            <p:cNvSpPr/>
            <p:nvPr/>
          </p:nvSpPr>
          <p:spPr>
            <a:xfrm>
              <a:off x="3303802" y="2730860"/>
              <a:ext cx="2016224" cy="1944216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" name="Textfeld 16"/>
            <p:cNvSpPr txBox="1"/>
            <p:nvPr/>
          </p:nvSpPr>
          <p:spPr>
            <a:xfrm>
              <a:off x="3551815" y="3121292"/>
              <a:ext cx="1527868" cy="120032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 smtClean="0"/>
                <a:t>vertiefte naturwissen-</a:t>
              </a:r>
              <a:r>
                <a:rPr lang="de-DE" dirty="0" err="1" smtClean="0"/>
                <a:t>schaftliche</a:t>
              </a:r>
              <a:r>
                <a:rPr lang="de-DE" dirty="0" smtClean="0"/>
                <a:t> Grundbildung</a:t>
              </a:r>
              <a:endParaRPr lang="de-DE" dirty="0"/>
            </a:p>
          </p:txBody>
        </p:sp>
      </p:grpSp>
      <p:grpSp>
        <p:nvGrpSpPr>
          <p:cNvPr id="18" name="Gruppieren 17"/>
          <p:cNvGrpSpPr/>
          <p:nvPr/>
        </p:nvGrpSpPr>
        <p:grpSpPr>
          <a:xfrm>
            <a:off x="1426242" y="3961874"/>
            <a:ext cx="2016224" cy="1944216"/>
            <a:chOff x="3334366" y="2744924"/>
            <a:chExt cx="2016224" cy="1944216"/>
          </a:xfrm>
          <a:solidFill>
            <a:schemeClr val="accent3">
              <a:lumMod val="40000"/>
              <a:lumOff val="60000"/>
            </a:schemeClr>
          </a:solidFill>
        </p:grpSpPr>
        <p:sp>
          <p:nvSpPr>
            <p:cNvPr id="19" name="Ellipse 18"/>
            <p:cNvSpPr/>
            <p:nvPr/>
          </p:nvSpPr>
          <p:spPr>
            <a:xfrm>
              <a:off x="3334366" y="2744924"/>
              <a:ext cx="2016224" cy="1944216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" name="Textfeld 19"/>
            <p:cNvSpPr txBox="1"/>
            <p:nvPr/>
          </p:nvSpPr>
          <p:spPr>
            <a:xfrm>
              <a:off x="3586840" y="3248980"/>
              <a:ext cx="1584176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 smtClean="0"/>
                <a:t>Gesund-</a:t>
              </a:r>
              <a:r>
                <a:rPr lang="de-DE" dirty="0" err="1" smtClean="0"/>
                <a:t>heitserziehung</a:t>
              </a:r>
              <a:endParaRPr lang="de-DE" dirty="0"/>
            </a:p>
          </p:txBody>
        </p:sp>
      </p:grpSp>
      <p:grpSp>
        <p:nvGrpSpPr>
          <p:cNvPr id="21" name="Gruppieren 20"/>
          <p:cNvGrpSpPr/>
          <p:nvPr/>
        </p:nvGrpSpPr>
        <p:grpSpPr>
          <a:xfrm>
            <a:off x="5547646" y="1664200"/>
            <a:ext cx="2016224" cy="1944216"/>
            <a:chOff x="3334366" y="2744924"/>
            <a:chExt cx="2016224" cy="1944216"/>
          </a:xfrm>
          <a:solidFill>
            <a:schemeClr val="accent3">
              <a:lumMod val="40000"/>
              <a:lumOff val="60000"/>
            </a:schemeClr>
          </a:solidFill>
        </p:grpSpPr>
        <p:sp>
          <p:nvSpPr>
            <p:cNvPr id="22" name="Ellipse 21"/>
            <p:cNvSpPr/>
            <p:nvPr/>
          </p:nvSpPr>
          <p:spPr>
            <a:xfrm>
              <a:off x="3334366" y="2744924"/>
              <a:ext cx="2016224" cy="1944216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" name="Textfeld 22"/>
            <p:cNvSpPr txBox="1"/>
            <p:nvPr/>
          </p:nvSpPr>
          <p:spPr>
            <a:xfrm>
              <a:off x="3574709" y="3209516"/>
              <a:ext cx="1584176" cy="92333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 smtClean="0"/>
                <a:t>unmittelbare Begegnung mit Lebewesen </a:t>
              </a:r>
              <a:endParaRPr lang="de-DE" dirty="0"/>
            </a:p>
          </p:txBody>
        </p:sp>
      </p:grpSp>
      <p:grpSp>
        <p:nvGrpSpPr>
          <p:cNvPr id="9" name="Gruppieren 8"/>
          <p:cNvGrpSpPr/>
          <p:nvPr/>
        </p:nvGrpSpPr>
        <p:grpSpPr>
          <a:xfrm>
            <a:off x="2829534" y="1676972"/>
            <a:ext cx="1584176" cy="1540986"/>
            <a:chOff x="611560" y="2420888"/>
            <a:chExt cx="1584176" cy="1540986"/>
          </a:xfrm>
        </p:grpSpPr>
        <p:sp>
          <p:nvSpPr>
            <p:cNvPr id="24" name="Ellipse 23"/>
            <p:cNvSpPr/>
            <p:nvPr/>
          </p:nvSpPr>
          <p:spPr>
            <a:xfrm>
              <a:off x="611560" y="2420888"/>
              <a:ext cx="1584176" cy="1540986"/>
            </a:xfrm>
            <a:prstGeom prst="ellipse">
              <a:avLst/>
            </a:prstGeom>
            <a:solidFill>
              <a:srgbClr val="FC3F0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" name="Textfeld 2"/>
            <p:cNvSpPr txBox="1"/>
            <p:nvPr/>
          </p:nvSpPr>
          <p:spPr>
            <a:xfrm>
              <a:off x="821576" y="2721373"/>
              <a:ext cx="119327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smtClean="0">
                  <a:solidFill>
                    <a:schemeClr val="bg1"/>
                  </a:solidFill>
                </a:rPr>
                <a:t>historische </a:t>
              </a:r>
              <a:r>
                <a:rPr lang="de-DE" dirty="0" err="1" smtClean="0">
                  <a:solidFill>
                    <a:schemeClr val="bg1"/>
                  </a:solidFill>
                </a:rPr>
                <a:t>Perspek-tive</a:t>
              </a:r>
              <a:endParaRPr lang="de-DE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8" name="Gruppieren 27"/>
          <p:cNvGrpSpPr/>
          <p:nvPr/>
        </p:nvGrpSpPr>
        <p:grpSpPr>
          <a:xfrm>
            <a:off x="609569" y="2049165"/>
            <a:ext cx="1584176" cy="1540986"/>
            <a:chOff x="611560" y="2420888"/>
            <a:chExt cx="1584176" cy="1540986"/>
          </a:xfrm>
        </p:grpSpPr>
        <p:sp>
          <p:nvSpPr>
            <p:cNvPr id="29" name="Ellipse 28"/>
            <p:cNvSpPr/>
            <p:nvPr/>
          </p:nvSpPr>
          <p:spPr>
            <a:xfrm>
              <a:off x="611560" y="2420888"/>
              <a:ext cx="1584176" cy="1540986"/>
            </a:xfrm>
            <a:prstGeom prst="ellipse">
              <a:avLst/>
            </a:prstGeom>
            <a:solidFill>
              <a:srgbClr val="FC3F0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" name="Textfeld 29"/>
            <p:cNvSpPr txBox="1"/>
            <p:nvPr/>
          </p:nvSpPr>
          <p:spPr>
            <a:xfrm>
              <a:off x="821358" y="2613285"/>
              <a:ext cx="119327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 smtClean="0">
                  <a:solidFill>
                    <a:schemeClr val="bg1"/>
                  </a:solidFill>
                </a:rPr>
                <a:t>Biologie als </a:t>
              </a:r>
              <a:r>
                <a:rPr lang="de-DE" dirty="0" err="1" smtClean="0">
                  <a:solidFill>
                    <a:schemeClr val="bg1"/>
                  </a:solidFill>
                </a:rPr>
                <a:t>Naturwis-senschaft</a:t>
              </a:r>
              <a:endParaRPr lang="de-DE" dirty="0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31" name="Gruppieren 30"/>
          <p:cNvGrpSpPr/>
          <p:nvPr/>
        </p:nvGrpSpPr>
        <p:grpSpPr>
          <a:xfrm>
            <a:off x="7200934" y="3643968"/>
            <a:ext cx="1584176" cy="1540986"/>
            <a:chOff x="611560" y="2420888"/>
            <a:chExt cx="1584176" cy="1540986"/>
          </a:xfrm>
        </p:grpSpPr>
        <p:sp>
          <p:nvSpPr>
            <p:cNvPr id="32" name="Ellipse 31"/>
            <p:cNvSpPr/>
            <p:nvPr/>
          </p:nvSpPr>
          <p:spPr>
            <a:xfrm>
              <a:off x="611560" y="2420888"/>
              <a:ext cx="1584176" cy="1540986"/>
            </a:xfrm>
            <a:prstGeom prst="ellipse">
              <a:avLst/>
            </a:prstGeom>
            <a:solidFill>
              <a:srgbClr val="FC3F0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" name="Textfeld 32"/>
            <p:cNvSpPr txBox="1"/>
            <p:nvPr/>
          </p:nvSpPr>
          <p:spPr>
            <a:xfrm>
              <a:off x="821576" y="2721373"/>
              <a:ext cx="11932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 smtClean="0">
                  <a:solidFill>
                    <a:schemeClr val="bg1"/>
                  </a:solidFill>
                </a:rPr>
                <a:t>Arten</a:t>
              </a:r>
            </a:p>
            <a:p>
              <a:pPr algn="ctr"/>
              <a:r>
                <a:rPr lang="de-DE" dirty="0" err="1" smtClean="0">
                  <a:solidFill>
                    <a:schemeClr val="bg1"/>
                  </a:solidFill>
                </a:rPr>
                <a:t>schutz</a:t>
              </a:r>
              <a:endParaRPr lang="de-DE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4" name="Gruppieren 33"/>
          <p:cNvGrpSpPr/>
          <p:nvPr/>
        </p:nvGrpSpPr>
        <p:grpSpPr>
          <a:xfrm>
            <a:off x="407046" y="4404418"/>
            <a:ext cx="1584176" cy="1540986"/>
            <a:chOff x="611560" y="2420888"/>
            <a:chExt cx="1584176" cy="1540986"/>
          </a:xfrm>
        </p:grpSpPr>
        <p:sp>
          <p:nvSpPr>
            <p:cNvPr id="35" name="Ellipse 34"/>
            <p:cNvSpPr/>
            <p:nvPr/>
          </p:nvSpPr>
          <p:spPr>
            <a:xfrm>
              <a:off x="611560" y="2420888"/>
              <a:ext cx="1584176" cy="1540986"/>
            </a:xfrm>
            <a:prstGeom prst="ellipse">
              <a:avLst/>
            </a:prstGeom>
            <a:solidFill>
              <a:srgbClr val="FC3F0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6" name="Textfeld 35"/>
            <p:cNvSpPr txBox="1"/>
            <p:nvPr/>
          </p:nvSpPr>
          <p:spPr>
            <a:xfrm>
              <a:off x="821576" y="2721373"/>
              <a:ext cx="11932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smtClean="0">
                  <a:solidFill>
                    <a:schemeClr val="bg1"/>
                  </a:solidFill>
                </a:rPr>
                <a:t>Sexual-erziehung</a:t>
              </a:r>
              <a:endParaRPr lang="de-DE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7" name="Gruppieren 36"/>
          <p:cNvGrpSpPr/>
          <p:nvPr/>
        </p:nvGrpSpPr>
        <p:grpSpPr>
          <a:xfrm>
            <a:off x="7219946" y="1863859"/>
            <a:ext cx="1584176" cy="1540986"/>
            <a:chOff x="611560" y="2420888"/>
            <a:chExt cx="1584176" cy="1540986"/>
          </a:xfrm>
        </p:grpSpPr>
        <p:sp>
          <p:nvSpPr>
            <p:cNvPr id="38" name="Ellipse 37"/>
            <p:cNvSpPr/>
            <p:nvPr/>
          </p:nvSpPr>
          <p:spPr>
            <a:xfrm>
              <a:off x="611560" y="2420888"/>
              <a:ext cx="1584176" cy="1540986"/>
            </a:xfrm>
            <a:prstGeom prst="ellipse">
              <a:avLst/>
            </a:prstGeom>
            <a:solidFill>
              <a:srgbClr val="FC3F0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9" name="Textfeld 38"/>
            <p:cNvSpPr txBox="1"/>
            <p:nvPr/>
          </p:nvSpPr>
          <p:spPr>
            <a:xfrm>
              <a:off x="664206" y="2721373"/>
              <a:ext cx="138822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 smtClean="0">
                  <a:solidFill>
                    <a:schemeClr val="bg1"/>
                  </a:solidFill>
                </a:rPr>
                <a:t>Exkursionen, </a:t>
              </a:r>
              <a:r>
                <a:rPr lang="de-DE" dirty="0" err="1" smtClean="0">
                  <a:solidFill>
                    <a:schemeClr val="bg1"/>
                  </a:solidFill>
                </a:rPr>
                <a:t>außerschu-lische</a:t>
              </a:r>
              <a:r>
                <a:rPr lang="de-DE" dirty="0" smtClean="0">
                  <a:solidFill>
                    <a:schemeClr val="bg1"/>
                  </a:solidFill>
                </a:rPr>
                <a:t> Lern-orte</a:t>
              </a:r>
              <a:endParaRPr lang="de-DE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0" name="Gruppieren 39"/>
          <p:cNvGrpSpPr/>
          <p:nvPr/>
        </p:nvGrpSpPr>
        <p:grpSpPr>
          <a:xfrm>
            <a:off x="4894558" y="4287606"/>
            <a:ext cx="1584176" cy="1540986"/>
            <a:chOff x="611560" y="2420888"/>
            <a:chExt cx="1584176" cy="1540986"/>
          </a:xfrm>
        </p:grpSpPr>
        <p:sp>
          <p:nvSpPr>
            <p:cNvPr id="41" name="Ellipse 40"/>
            <p:cNvSpPr/>
            <p:nvPr/>
          </p:nvSpPr>
          <p:spPr>
            <a:xfrm>
              <a:off x="611560" y="2420888"/>
              <a:ext cx="1584176" cy="1540986"/>
            </a:xfrm>
            <a:prstGeom prst="ellipse">
              <a:avLst/>
            </a:prstGeom>
            <a:solidFill>
              <a:srgbClr val="FC3F0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2" name="Textfeld 41"/>
            <p:cNvSpPr txBox="1"/>
            <p:nvPr/>
          </p:nvSpPr>
          <p:spPr>
            <a:xfrm>
              <a:off x="821576" y="2721373"/>
              <a:ext cx="11932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 err="1" smtClean="0">
                  <a:solidFill>
                    <a:schemeClr val="bg1"/>
                  </a:solidFill>
                </a:rPr>
                <a:t>Nachhal-tigkeit</a:t>
              </a:r>
              <a:endParaRPr lang="de-DE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3" name="Gruppieren 42"/>
          <p:cNvGrpSpPr/>
          <p:nvPr/>
        </p:nvGrpSpPr>
        <p:grpSpPr>
          <a:xfrm>
            <a:off x="3335944" y="4474476"/>
            <a:ext cx="1584176" cy="1540986"/>
            <a:chOff x="611560" y="2420888"/>
            <a:chExt cx="1584176" cy="1540986"/>
          </a:xfrm>
        </p:grpSpPr>
        <p:sp>
          <p:nvSpPr>
            <p:cNvPr id="44" name="Ellipse 43"/>
            <p:cNvSpPr/>
            <p:nvPr/>
          </p:nvSpPr>
          <p:spPr>
            <a:xfrm>
              <a:off x="611560" y="2420888"/>
              <a:ext cx="1584176" cy="1540986"/>
            </a:xfrm>
            <a:prstGeom prst="ellipse">
              <a:avLst/>
            </a:prstGeom>
            <a:solidFill>
              <a:srgbClr val="FC3F0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5" name="Textfeld 44"/>
            <p:cNvSpPr txBox="1"/>
            <p:nvPr/>
          </p:nvSpPr>
          <p:spPr>
            <a:xfrm>
              <a:off x="821576" y="2721373"/>
              <a:ext cx="119327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err="1" smtClean="0">
                  <a:solidFill>
                    <a:schemeClr val="bg1"/>
                  </a:solidFill>
                </a:rPr>
                <a:t>Verbrau-cher-bildung</a:t>
              </a:r>
              <a:endParaRPr lang="de-DE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9" name="Gruppieren 48"/>
          <p:cNvGrpSpPr/>
          <p:nvPr/>
        </p:nvGrpSpPr>
        <p:grpSpPr>
          <a:xfrm>
            <a:off x="4620804" y="1691366"/>
            <a:ext cx="1584176" cy="1540986"/>
            <a:chOff x="611560" y="2420888"/>
            <a:chExt cx="1584176" cy="1540986"/>
          </a:xfrm>
        </p:grpSpPr>
        <p:sp>
          <p:nvSpPr>
            <p:cNvPr id="50" name="Ellipse 49"/>
            <p:cNvSpPr/>
            <p:nvPr/>
          </p:nvSpPr>
          <p:spPr>
            <a:xfrm>
              <a:off x="611560" y="2420888"/>
              <a:ext cx="1584176" cy="1540986"/>
            </a:xfrm>
            <a:prstGeom prst="ellipse">
              <a:avLst/>
            </a:prstGeom>
            <a:solidFill>
              <a:srgbClr val="FC3F0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1" name="Textfeld 50"/>
            <p:cNvSpPr txBox="1"/>
            <p:nvPr/>
          </p:nvSpPr>
          <p:spPr>
            <a:xfrm>
              <a:off x="821576" y="2721373"/>
              <a:ext cx="11932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 smtClean="0">
                  <a:solidFill>
                    <a:schemeClr val="bg1"/>
                  </a:solidFill>
                </a:rPr>
                <a:t>Bio-</a:t>
              </a:r>
            </a:p>
            <a:p>
              <a:pPr algn="ctr"/>
              <a:r>
                <a:rPr lang="de-DE" dirty="0" err="1" smtClean="0">
                  <a:solidFill>
                    <a:schemeClr val="bg1"/>
                  </a:solidFill>
                </a:rPr>
                <a:t>diversität</a:t>
              </a:r>
              <a:endParaRPr lang="de-DE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2" name="Gruppieren 51"/>
          <p:cNvGrpSpPr/>
          <p:nvPr/>
        </p:nvGrpSpPr>
        <p:grpSpPr>
          <a:xfrm>
            <a:off x="2024691" y="3502367"/>
            <a:ext cx="1584176" cy="1540986"/>
            <a:chOff x="611560" y="2420888"/>
            <a:chExt cx="1584176" cy="1540986"/>
          </a:xfrm>
        </p:grpSpPr>
        <p:sp>
          <p:nvSpPr>
            <p:cNvPr id="53" name="Ellipse 52"/>
            <p:cNvSpPr/>
            <p:nvPr/>
          </p:nvSpPr>
          <p:spPr>
            <a:xfrm>
              <a:off x="611560" y="2420888"/>
              <a:ext cx="1584176" cy="1540986"/>
            </a:xfrm>
            <a:prstGeom prst="ellipse">
              <a:avLst/>
            </a:prstGeom>
            <a:solidFill>
              <a:srgbClr val="FC3F0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4" name="Textfeld 53"/>
            <p:cNvSpPr txBox="1"/>
            <p:nvPr/>
          </p:nvSpPr>
          <p:spPr>
            <a:xfrm>
              <a:off x="753903" y="2637706"/>
              <a:ext cx="119327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 smtClean="0">
                  <a:solidFill>
                    <a:schemeClr val="bg1"/>
                  </a:solidFill>
                </a:rPr>
                <a:t>Umgang mit dem eigenen Körper</a:t>
              </a:r>
              <a:endParaRPr lang="de-DE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78098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D2524E87-3501-2549-97F6-0BE406818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Die wichtigsten </a:t>
            </a:r>
            <a:r>
              <a:rPr lang="de-DE" dirty="0" smtClean="0"/>
              <a:t>Neuerungen – </a:t>
            </a:r>
            <a:r>
              <a:rPr lang="de-DE" sz="1800" dirty="0" smtClean="0"/>
              <a:t> gegenüber KLP S I G 8</a:t>
            </a:r>
            <a:endParaRPr lang="de-DE" sz="18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323EFAE1-F979-1049-BA0C-ABF010A35C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smtClean="0">
                <a:solidFill>
                  <a:srgbClr val="000000"/>
                </a:solidFill>
                <a:latin typeface="Calibri" pitchFamily="34" charset="0"/>
              </a:rPr>
              <a:t>Basiskonzepte sind nicht mehr strukturierende Elemente des KLP, sondern die Inhaltsfelder.</a:t>
            </a:r>
          </a:p>
          <a:p>
            <a:r>
              <a:rPr lang="de-DE" dirty="0" smtClean="0">
                <a:solidFill>
                  <a:srgbClr val="000000"/>
                </a:solidFill>
                <a:latin typeface="Calibri" pitchFamily="34" charset="0"/>
              </a:rPr>
              <a:t>Den Inhaltsfeldern werden konkretisierte Kompetenzerwartungen zugeordnet. </a:t>
            </a:r>
            <a:br>
              <a:rPr lang="de-DE" dirty="0" smtClean="0">
                <a:solidFill>
                  <a:srgbClr val="000000"/>
                </a:solidFill>
                <a:latin typeface="Calibri" pitchFamily="34" charset="0"/>
              </a:rPr>
            </a:br>
            <a:r>
              <a:rPr lang="de-DE" dirty="0" smtClean="0">
                <a:solidFill>
                  <a:srgbClr val="000000"/>
                </a:solidFill>
                <a:latin typeface="Calibri" pitchFamily="34" charset="0"/>
              </a:rPr>
              <a:t>Diese sind in zwei Progressionsstufen aufgeteilt.</a:t>
            </a:r>
          </a:p>
          <a:p>
            <a:r>
              <a:rPr lang="de-DE" dirty="0" smtClean="0">
                <a:latin typeface="Calibri" pitchFamily="34" charset="0"/>
              </a:rPr>
              <a:t>Eine Unterscheidung in konzeptbezogene Kompetenzen (Inhaltsdimension) </a:t>
            </a:r>
            <a:r>
              <a:rPr lang="de-DE" dirty="0">
                <a:latin typeface="Calibri" pitchFamily="34" charset="0"/>
              </a:rPr>
              <a:t>und </a:t>
            </a:r>
            <a:r>
              <a:rPr lang="de-DE" dirty="0" smtClean="0">
                <a:latin typeface="Calibri" pitchFamily="34" charset="0"/>
              </a:rPr>
              <a:t>prozessbezogene Kompetenzen </a:t>
            </a:r>
            <a:r>
              <a:rPr lang="de-DE" dirty="0">
                <a:latin typeface="Calibri" pitchFamily="34" charset="0"/>
              </a:rPr>
              <a:t>entfällt.</a:t>
            </a: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endParaRPr lang="de-DE" dirty="0" smtClean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FE18153D-5BC8-C449-8E75-B628F2A84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 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1434D6F9-E209-6148-BC5D-EF58A2F29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pPr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9576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D2524E87-3501-2549-97F6-0BE406818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Die wichtigsten </a:t>
            </a:r>
            <a:r>
              <a:rPr lang="de-DE" dirty="0" smtClean="0"/>
              <a:t>Neuerungen – </a:t>
            </a:r>
            <a:r>
              <a:rPr lang="de-DE" sz="1800" dirty="0" smtClean="0"/>
              <a:t> gegenüber KLP S I G 8</a:t>
            </a:r>
            <a:endParaRPr lang="de-DE" sz="18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323EFAE1-F979-1049-BA0C-ABF010A35C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Veränderte Bezeichnung der Inhaltsfelder mit dem Ziel 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DE" sz="2200" dirty="0" smtClean="0"/>
              <a:t>einer stärkeren </a:t>
            </a:r>
            <a:r>
              <a:rPr lang="de-DE" sz="2200" dirty="0"/>
              <a:t>Verknüpfung von S I und S </a:t>
            </a:r>
            <a:r>
              <a:rPr lang="de-DE" sz="2200" dirty="0" smtClean="0"/>
              <a:t>II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DE" sz="2200" dirty="0" smtClean="0"/>
              <a:t>einer stärkeren </a:t>
            </a:r>
            <a:r>
              <a:rPr lang="de-DE" sz="2200" dirty="0"/>
              <a:t>Systematisierung der fachlichen Inhalte </a:t>
            </a:r>
            <a:endParaRPr lang="de-DE" sz="2200" dirty="0" smtClean="0"/>
          </a:p>
          <a:p>
            <a:pPr lvl="1">
              <a:buFont typeface="Symbol" panose="05050102010706020507" pitchFamily="18" charset="2"/>
              <a:buChar char="-"/>
            </a:pPr>
            <a:r>
              <a:rPr lang="de-DE" sz="2200" dirty="0" smtClean="0"/>
              <a:t>und einer stärkeren </a:t>
            </a:r>
            <a:r>
              <a:rPr lang="de-DE" sz="2200" dirty="0"/>
              <a:t>Profilierung des gymnasialen Bildungsgangs </a:t>
            </a:r>
          </a:p>
          <a:p>
            <a:pPr marL="514350" indent="-457200"/>
            <a:endParaRPr lang="de-DE" sz="1200" dirty="0" smtClean="0"/>
          </a:p>
          <a:p>
            <a:pPr marL="514350" indent="-457200"/>
            <a:r>
              <a:rPr lang="de-DE" dirty="0" smtClean="0"/>
              <a:t>Inhaltsfeldbeschreibungen </a:t>
            </a:r>
            <a:r>
              <a:rPr lang="de-DE" dirty="0"/>
              <a:t>konkretisieren und fokussieren im Hinblick auf die fachliche </a:t>
            </a:r>
            <a:r>
              <a:rPr lang="de-DE" dirty="0" smtClean="0"/>
              <a:t>Tiefe.</a:t>
            </a:r>
            <a:endParaRPr lang="de-DE" dirty="0"/>
          </a:p>
          <a:p>
            <a:pPr marL="457200" lvl="1" indent="0">
              <a:buNone/>
            </a:pPr>
            <a:endParaRPr lang="de-DE" sz="2800" dirty="0" smtClean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FE18153D-5BC8-C449-8E75-B628F2A84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 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1434D6F9-E209-6148-BC5D-EF58A2F29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pPr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348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DCC4FFF9-7FB3-F24D-8A89-D29A7BD6B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Die wichtigsten Kontinuitäten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F2ADA2A4-372F-E048-9555-ACAF3F44B8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Die Basiskonzepte </a:t>
            </a:r>
            <a:r>
              <a:rPr lang="de-DE" i="1" dirty="0" smtClean="0"/>
              <a:t>System, Struktur und Funktion, Entwicklung </a:t>
            </a:r>
            <a:r>
              <a:rPr lang="de-DE" dirty="0" smtClean="0"/>
              <a:t>werden weiterhin verwendet.</a:t>
            </a:r>
          </a:p>
          <a:p>
            <a:pPr marL="0" indent="0">
              <a:buNone/>
            </a:pPr>
            <a:endParaRPr lang="de-DE" sz="1200" dirty="0" smtClean="0"/>
          </a:p>
          <a:p>
            <a:r>
              <a:rPr lang="de-DE" dirty="0" smtClean="0"/>
              <a:t>Anschlussfähigkeit zur Arbeit mit dem KLP Biologie </a:t>
            </a:r>
            <a:r>
              <a:rPr lang="de-DE" dirty="0" err="1" smtClean="0"/>
              <a:t>GOSt</a:t>
            </a:r>
            <a:r>
              <a:rPr lang="de-DE" dirty="0" smtClean="0"/>
              <a:t> durch:</a:t>
            </a:r>
          </a:p>
          <a:p>
            <a:pPr marL="857250" lvl="1" indent="-457200"/>
            <a:r>
              <a:rPr lang="de-DE" sz="2400" dirty="0" smtClean="0"/>
              <a:t>Benennung der Kompetenzbereiche</a:t>
            </a:r>
          </a:p>
          <a:p>
            <a:pPr marL="857250" lvl="1" indent="-457200"/>
            <a:r>
              <a:rPr lang="de-DE" sz="2400" dirty="0" smtClean="0"/>
              <a:t>Kompatibilität der übergeordneten Kompetenzerwartungen</a:t>
            </a:r>
          </a:p>
          <a:p>
            <a:pPr marL="857250" lvl="1" indent="-457200"/>
            <a:r>
              <a:rPr lang="de-DE" sz="2400" dirty="0" smtClean="0"/>
              <a:t>Benennung der Inhaltsfelder</a:t>
            </a:r>
            <a:endParaRPr lang="de-DE" sz="2400" dirty="0"/>
          </a:p>
          <a:p>
            <a:endParaRPr lang="de-DE" dirty="0" smtClean="0"/>
          </a:p>
          <a:p>
            <a:pPr marL="0" indent="0">
              <a:buNone/>
            </a:pPr>
            <a:endParaRPr lang="de-DE" dirty="0" smtClean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39DE3C38-78BD-1142-BB89-B04F4FD44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 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AA250A9D-98AA-6F44-8CB8-DE79BC50D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pPr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8054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58BA3A26-0D42-5242-9CBD-EE1D512B8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432048"/>
          </a:xfrm>
        </p:spPr>
        <p:txBody>
          <a:bodyPr/>
          <a:lstStyle/>
          <a:p>
            <a:r>
              <a:rPr lang="de-DE" dirty="0"/>
              <a:t>Kompetenzbereiche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60450898-61FB-5345-934B-C64BC9BE9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 </a:t>
            </a:r>
            <a:endParaRPr lang="de-DE"/>
          </a:p>
        </p:txBody>
      </p:sp>
      <p:sp>
        <p:nvSpPr>
          <p:cNvPr id="15" name="Foliennummernplatzhalter 14">
            <a:extLst>
              <a:ext uri="{FF2B5EF4-FFF2-40B4-BE49-F238E27FC236}">
                <a16:creationId xmlns:a16="http://schemas.microsoft.com/office/drawing/2014/main" xmlns="" id="{7EF2240C-BC26-1C45-BB27-3EFB84512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pPr/>
              <a:t>27</a:t>
            </a:fld>
            <a:endParaRPr lang="de-DE"/>
          </a:p>
        </p:txBody>
      </p:sp>
      <p:graphicFrame>
        <p:nvGraphicFramePr>
          <p:cNvPr id="9" name="Inhaltsplatzhalt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5269080"/>
              </p:ext>
            </p:extLst>
          </p:nvPr>
        </p:nvGraphicFramePr>
        <p:xfrm>
          <a:off x="457200" y="1700808"/>
          <a:ext cx="8229600" cy="4205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8637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58BA3A26-0D42-5242-9CBD-EE1D512B8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432048"/>
          </a:xfrm>
        </p:spPr>
        <p:txBody>
          <a:bodyPr/>
          <a:lstStyle/>
          <a:p>
            <a:r>
              <a:rPr lang="de-DE" dirty="0"/>
              <a:t>Kompetenzbereiche</a:t>
            </a:r>
          </a:p>
        </p:txBody>
      </p:sp>
      <p:sp>
        <p:nvSpPr>
          <p:cNvPr id="15" name="Foliennummernplatzhalter 14">
            <a:extLst>
              <a:ext uri="{FF2B5EF4-FFF2-40B4-BE49-F238E27FC236}">
                <a16:creationId xmlns:a16="http://schemas.microsoft.com/office/drawing/2014/main" xmlns="" id="{7EF2240C-BC26-1C45-BB27-3EFB84512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28</a:t>
            </a:fld>
            <a:endParaRPr lang="de-DE"/>
          </a:p>
        </p:txBody>
      </p:sp>
      <p:graphicFrame>
        <p:nvGraphicFramePr>
          <p:cNvPr id="9" name="Inhaltsplatzhalt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9900260"/>
              </p:ext>
            </p:extLst>
          </p:nvPr>
        </p:nvGraphicFramePr>
        <p:xfrm>
          <a:off x="457200" y="1700808"/>
          <a:ext cx="8229600" cy="4205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7" name="Gruppieren 6"/>
          <p:cNvGrpSpPr/>
          <p:nvPr/>
        </p:nvGrpSpPr>
        <p:grpSpPr>
          <a:xfrm>
            <a:off x="827584" y="2924944"/>
            <a:ext cx="1728192" cy="1457796"/>
            <a:chOff x="1043608" y="3219025"/>
            <a:chExt cx="1728192" cy="1362103"/>
          </a:xfrm>
        </p:grpSpPr>
        <p:sp>
          <p:nvSpPr>
            <p:cNvPr id="8" name="Rechteck 7"/>
            <p:cNvSpPr/>
            <p:nvPr/>
          </p:nvSpPr>
          <p:spPr>
            <a:xfrm>
              <a:off x="1043608" y="3219025"/>
              <a:ext cx="1728192" cy="1362103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Textfeld 9"/>
            <p:cNvSpPr txBox="1"/>
            <p:nvPr/>
          </p:nvSpPr>
          <p:spPr>
            <a:xfrm>
              <a:off x="1043608" y="3223981"/>
              <a:ext cx="1728192" cy="862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smtClean="0"/>
                <a:t>UF1 </a:t>
              </a:r>
            </a:p>
            <a:p>
              <a:r>
                <a:rPr lang="de-DE" dirty="0"/>
                <a:t>Wiedergabe und Erläuterung</a:t>
              </a:r>
            </a:p>
          </p:txBody>
        </p:sp>
      </p:grpSp>
      <p:grpSp>
        <p:nvGrpSpPr>
          <p:cNvPr id="12" name="Gruppieren 11"/>
          <p:cNvGrpSpPr/>
          <p:nvPr/>
        </p:nvGrpSpPr>
        <p:grpSpPr>
          <a:xfrm>
            <a:off x="2758299" y="2924944"/>
            <a:ext cx="1728192" cy="1457796"/>
            <a:chOff x="1043608" y="3219025"/>
            <a:chExt cx="1728192" cy="1362103"/>
          </a:xfrm>
        </p:grpSpPr>
        <p:sp>
          <p:nvSpPr>
            <p:cNvPr id="13" name="Rechteck 12"/>
            <p:cNvSpPr/>
            <p:nvPr/>
          </p:nvSpPr>
          <p:spPr>
            <a:xfrm>
              <a:off x="1043608" y="3219025"/>
              <a:ext cx="1728192" cy="1362103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" name="Textfeld 13"/>
            <p:cNvSpPr txBox="1"/>
            <p:nvPr/>
          </p:nvSpPr>
          <p:spPr>
            <a:xfrm>
              <a:off x="1043608" y="3223981"/>
              <a:ext cx="1728192" cy="862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smtClean="0"/>
                <a:t>UF</a:t>
              </a:r>
              <a:r>
                <a:rPr lang="de-DE" dirty="0"/>
                <a:t>2</a:t>
              </a:r>
              <a:r>
                <a:rPr lang="de-DE" dirty="0" smtClean="0"/>
                <a:t> </a:t>
              </a:r>
            </a:p>
            <a:p>
              <a:r>
                <a:rPr lang="de-DE" dirty="0"/>
                <a:t>Auswahl und </a:t>
              </a:r>
              <a:r>
                <a:rPr lang="de-DE" dirty="0" smtClean="0"/>
                <a:t>Anwendung</a:t>
              </a:r>
              <a:endParaRPr lang="de-DE" dirty="0"/>
            </a:p>
          </p:txBody>
        </p:sp>
      </p:grpSp>
      <p:grpSp>
        <p:nvGrpSpPr>
          <p:cNvPr id="16" name="Gruppieren 15"/>
          <p:cNvGrpSpPr/>
          <p:nvPr/>
        </p:nvGrpSpPr>
        <p:grpSpPr>
          <a:xfrm>
            <a:off x="4697433" y="2924944"/>
            <a:ext cx="1728192" cy="1457796"/>
            <a:chOff x="1043608" y="3219025"/>
            <a:chExt cx="1728192" cy="1362103"/>
          </a:xfrm>
        </p:grpSpPr>
        <p:sp>
          <p:nvSpPr>
            <p:cNvPr id="17" name="Rechteck 16"/>
            <p:cNvSpPr/>
            <p:nvPr/>
          </p:nvSpPr>
          <p:spPr>
            <a:xfrm>
              <a:off x="1043608" y="3219025"/>
              <a:ext cx="1728192" cy="1362103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" name="Textfeld 17"/>
            <p:cNvSpPr txBox="1"/>
            <p:nvPr/>
          </p:nvSpPr>
          <p:spPr>
            <a:xfrm>
              <a:off x="1043608" y="3223981"/>
              <a:ext cx="1728192" cy="11215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smtClean="0"/>
                <a:t>UF</a:t>
              </a:r>
              <a:r>
                <a:rPr lang="de-DE" dirty="0"/>
                <a:t>3</a:t>
              </a:r>
              <a:r>
                <a:rPr lang="de-DE" dirty="0" smtClean="0"/>
                <a:t> </a:t>
              </a:r>
            </a:p>
            <a:p>
              <a:r>
                <a:rPr lang="de-DE" dirty="0"/>
                <a:t>Ordnung und </a:t>
              </a:r>
              <a:r>
                <a:rPr lang="de-DE" dirty="0" err="1" smtClean="0"/>
                <a:t>Systematisie-rung</a:t>
              </a:r>
              <a:endParaRPr lang="de-DE" dirty="0"/>
            </a:p>
          </p:txBody>
        </p:sp>
      </p:grpSp>
      <p:grpSp>
        <p:nvGrpSpPr>
          <p:cNvPr id="19" name="Gruppieren 18"/>
          <p:cNvGrpSpPr/>
          <p:nvPr/>
        </p:nvGrpSpPr>
        <p:grpSpPr>
          <a:xfrm>
            <a:off x="6636567" y="2924944"/>
            <a:ext cx="1728192" cy="1457796"/>
            <a:chOff x="1043608" y="3219025"/>
            <a:chExt cx="1728192" cy="1362103"/>
          </a:xfrm>
        </p:grpSpPr>
        <p:sp>
          <p:nvSpPr>
            <p:cNvPr id="20" name="Rechteck 19"/>
            <p:cNvSpPr/>
            <p:nvPr/>
          </p:nvSpPr>
          <p:spPr>
            <a:xfrm>
              <a:off x="1043608" y="3219025"/>
              <a:ext cx="1728192" cy="1362103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" name="Textfeld 20"/>
            <p:cNvSpPr txBox="1"/>
            <p:nvPr/>
          </p:nvSpPr>
          <p:spPr>
            <a:xfrm>
              <a:off x="1043608" y="3223981"/>
              <a:ext cx="1728192" cy="862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smtClean="0"/>
                <a:t>UF</a:t>
              </a:r>
              <a:r>
                <a:rPr lang="de-DE" dirty="0"/>
                <a:t>4</a:t>
              </a:r>
              <a:r>
                <a:rPr lang="de-DE" dirty="0" smtClean="0"/>
                <a:t> </a:t>
              </a:r>
            </a:p>
            <a:p>
              <a:r>
                <a:rPr lang="de-DE" dirty="0"/>
                <a:t>Übertragung und Vernetzung</a:t>
              </a:r>
            </a:p>
          </p:txBody>
        </p:sp>
      </p:grpSp>
      <p:sp>
        <p:nvSpPr>
          <p:cNvPr id="22" name="Datumsplatzhalter 3">
            <a:extLst>
              <a:ext uri="{FF2B5EF4-FFF2-40B4-BE49-F238E27FC236}">
                <a16:creationId xmlns:a16="http://schemas.microsoft.com/office/drawing/2014/main" xmlns="" id="{60450898-61FB-5345-934B-C64BC9BE9C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9512" y="6356350"/>
            <a:ext cx="3024336" cy="365125"/>
          </a:xfrm>
        </p:spPr>
        <p:txBody>
          <a:bodyPr/>
          <a:lstStyle/>
          <a:p>
            <a:r>
              <a:rPr lang="de-DE" smtClean="0"/>
              <a:t>Implementationsveranstaltung zur Einführung der Kernlehrpläne Gymnasium SI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43361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58BA3A26-0D42-5242-9CBD-EE1D512B8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432048"/>
          </a:xfrm>
        </p:spPr>
        <p:txBody>
          <a:bodyPr/>
          <a:lstStyle/>
          <a:p>
            <a:r>
              <a:rPr lang="de-DE" dirty="0"/>
              <a:t>Kompetenzbereiche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60450898-61FB-5345-934B-C64BC9BE9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 </a:t>
            </a:r>
            <a:endParaRPr lang="de-DE" dirty="0"/>
          </a:p>
        </p:txBody>
      </p:sp>
      <p:sp>
        <p:nvSpPr>
          <p:cNvPr id="15" name="Foliennummernplatzhalter 14">
            <a:extLst>
              <a:ext uri="{FF2B5EF4-FFF2-40B4-BE49-F238E27FC236}">
                <a16:creationId xmlns:a16="http://schemas.microsoft.com/office/drawing/2014/main" xmlns="" id="{7EF2240C-BC26-1C45-BB27-3EFB84512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pPr/>
              <a:t>29</a:t>
            </a:fld>
            <a:endParaRPr lang="de-DE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123728" y="1844824"/>
            <a:ext cx="4755292" cy="615749"/>
          </a:xfrm>
          <a:prstGeom prst="rect">
            <a:avLst/>
          </a:prstGeom>
        </p:spPr>
      </p:pic>
      <p:grpSp>
        <p:nvGrpSpPr>
          <p:cNvPr id="12" name="Gruppieren 11"/>
          <p:cNvGrpSpPr/>
          <p:nvPr/>
        </p:nvGrpSpPr>
        <p:grpSpPr>
          <a:xfrm>
            <a:off x="827584" y="2562579"/>
            <a:ext cx="2232248" cy="1370477"/>
            <a:chOff x="827584" y="3140968"/>
            <a:chExt cx="2232248" cy="2048547"/>
          </a:xfrm>
        </p:grpSpPr>
        <p:sp>
          <p:nvSpPr>
            <p:cNvPr id="9" name="Rechteck 8"/>
            <p:cNvSpPr/>
            <p:nvPr/>
          </p:nvSpPr>
          <p:spPr>
            <a:xfrm>
              <a:off x="827584" y="3140968"/>
              <a:ext cx="2232248" cy="2048547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Textfeld 10"/>
            <p:cNvSpPr txBox="1"/>
            <p:nvPr/>
          </p:nvSpPr>
          <p:spPr>
            <a:xfrm>
              <a:off x="1259632" y="3842075"/>
              <a:ext cx="13681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 smtClean="0"/>
                <a:t>Verbindliche Experimente</a:t>
              </a:r>
              <a:endParaRPr lang="de-DE" dirty="0"/>
            </a:p>
          </p:txBody>
        </p:sp>
      </p:grpSp>
      <p:grpSp>
        <p:nvGrpSpPr>
          <p:cNvPr id="14" name="Gruppieren 13"/>
          <p:cNvGrpSpPr/>
          <p:nvPr/>
        </p:nvGrpSpPr>
        <p:grpSpPr>
          <a:xfrm>
            <a:off x="3491880" y="2562580"/>
            <a:ext cx="2232248" cy="1370476"/>
            <a:chOff x="827584" y="3140968"/>
            <a:chExt cx="2232248" cy="2048547"/>
          </a:xfrm>
        </p:grpSpPr>
        <p:sp>
          <p:nvSpPr>
            <p:cNvPr id="16" name="Rechteck 15"/>
            <p:cNvSpPr/>
            <p:nvPr/>
          </p:nvSpPr>
          <p:spPr>
            <a:xfrm>
              <a:off x="827584" y="3140968"/>
              <a:ext cx="2232248" cy="2048547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" name="Textfeld 16"/>
            <p:cNvSpPr txBox="1"/>
            <p:nvPr/>
          </p:nvSpPr>
          <p:spPr>
            <a:xfrm>
              <a:off x="971600" y="3835746"/>
              <a:ext cx="18676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 smtClean="0"/>
                <a:t>Verbindliche Untersuchungen</a:t>
              </a:r>
              <a:endParaRPr lang="de-DE" dirty="0"/>
            </a:p>
          </p:txBody>
        </p:sp>
      </p:grpSp>
      <p:grpSp>
        <p:nvGrpSpPr>
          <p:cNvPr id="18" name="Gruppieren 17"/>
          <p:cNvGrpSpPr/>
          <p:nvPr/>
        </p:nvGrpSpPr>
        <p:grpSpPr>
          <a:xfrm>
            <a:off x="6084168" y="2562577"/>
            <a:ext cx="2232248" cy="1370479"/>
            <a:chOff x="827584" y="3140968"/>
            <a:chExt cx="2232248" cy="2048547"/>
          </a:xfrm>
        </p:grpSpPr>
        <p:sp>
          <p:nvSpPr>
            <p:cNvPr id="19" name="Rechteck 18"/>
            <p:cNvSpPr/>
            <p:nvPr/>
          </p:nvSpPr>
          <p:spPr>
            <a:xfrm>
              <a:off x="827584" y="3140968"/>
              <a:ext cx="2232248" cy="2048547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" name="Textfeld 19"/>
            <p:cNvSpPr txBox="1"/>
            <p:nvPr/>
          </p:nvSpPr>
          <p:spPr>
            <a:xfrm>
              <a:off x="1259632" y="3814026"/>
              <a:ext cx="136815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 smtClean="0"/>
                <a:t>Verbindliche Arbeit mit Modellen</a:t>
              </a:r>
              <a:endParaRPr lang="de-DE" dirty="0"/>
            </a:p>
          </p:txBody>
        </p:sp>
      </p:grpSp>
      <p:sp>
        <p:nvSpPr>
          <p:cNvPr id="13" name="Textfeld 12"/>
          <p:cNvSpPr txBox="1"/>
          <p:nvPr/>
        </p:nvSpPr>
        <p:spPr>
          <a:xfrm>
            <a:off x="3491880" y="4035061"/>
            <a:ext cx="21556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zum Beispiel:</a:t>
            </a:r>
            <a:br>
              <a:rPr lang="de-DE" dirty="0" smtClean="0"/>
            </a:br>
            <a:r>
              <a:rPr lang="de-DE" dirty="0" smtClean="0"/>
              <a:t>Untersuchung eines heimischen Ökosystems</a:t>
            </a:r>
            <a:endParaRPr lang="de-DE" dirty="0"/>
          </a:p>
        </p:txBody>
      </p:sp>
      <p:sp>
        <p:nvSpPr>
          <p:cNvPr id="21" name="Textfeld 20"/>
          <p:cNvSpPr txBox="1"/>
          <p:nvPr/>
        </p:nvSpPr>
        <p:spPr>
          <a:xfrm>
            <a:off x="827584" y="4035062"/>
            <a:ext cx="25922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zum Beispiel:</a:t>
            </a:r>
            <a:br>
              <a:rPr lang="de-DE" dirty="0" smtClean="0"/>
            </a:br>
            <a:r>
              <a:rPr lang="de-DE" dirty="0" smtClean="0"/>
              <a:t>quantitatives Experiment zur Abhängigkeit der Herzschlag- oder Atem-frequenz von körperlicher Anstrengung</a:t>
            </a:r>
            <a:endParaRPr lang="de-DE" dirty="0"/>
          </a:p>
        </p:txBody>
      </p:sp>
      <p:sp>
        <p:nvSpPr>
          <p:cNvPr id="22" name="Textfeld 21"/>
          <p:cNvSpPr txBox="1"/>
          <p:nvPr/>
        </p:nvSpPr>
        <p:spPr>
          <a:xfrm>
            <a:off x="6080214" y="4035060"/>
            <a:ext cx="21602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zum Beispiel: Funktion der Atemmuskulatur zum Aufbau von Druckunterschieden </a:t>
            </a:r>
            <a:endParaRPr lang="de-DE" dirty="0"/>
          </a:p>
        </p:txBody>
      </p:sp>
      <p:grpSp>
        <p:nvGrpSpPr>
          <p:cNvPr id="24" name="Gruppieren 23"/>
          <p:cNvGrpSpPr/>
          <p:nvPr/>
        </p:nvGrpSpPr>
        <p:grpSpPr>
          <a:xfrm>
            <a:off x="2195736" y="1844824"/>
            <a:ext cx="4752017" cy="612006"/>
            <a:chOff x="1738791" y="1404125"/>
            <a:chExt cx="4752017" cy="612006"/>
          </a:xfrm>
          <a:solidFill>
            <a:schemeClr val="accent3"/>
          </a:solidFill>
        </p:grpSpPr>
        <p:sp>
          <p:nvSpPr>
            <p:cNvPr id="25" name="Abgerundetes Rechteck 24"/>
            <p:cNvSpPr/>
            <p:nvPr/>
          </p:nvSpPr>
          <p:spPr>
            <a:xfrm>
              <a:off x="1738791" y="1404125"/>
              <a:ext cx="4752017" cy="612006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shade val="50000"/>
                <a:hueOff val="133778"/>
                <a:satOff val="-2135"/>
                <a:lumOff val="20553"/>
                <a:alphaOff val="0"/>
              </a:schemeClr>
            </a:fillRef>
            <a:effectRef idx="0">
              <a:schemeClr val="accent3">
                <a:shade val="50000"/>
                <a:hueOff val="133778"/>
                <a:satOff val="-2135"/>
                <a:lumOff val="2055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Abgerundetes Rechteck 4"/>
            <p:cNvSpPr/>
            <p:nvPr/>
          </p:nvSpPr>
          <p:spPr>
            <a:xfrm>
              <a:off x="1768667" y="1434001"/>
              <a:ext cx="4692265" cy="55225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lvl="0" algn="ctr" defTabSz="11112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2500" kern="1200" dirty="0" smtClean="0"/>
                <a:t>Erkenntnisgewinnung</a:t>
              </a:r>
              <a:endParaRPr lang="de-DE" sz="25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4207438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568952" cy="360040"/>
          </a:xfrm>
        </p:spPr>
        <p:txBody>
          <a:bodyPr/>
          <a:lstStyle/>
          <a:p>
            <a:r>
              <a:rPr lang="de-DE" dirty="0"/>
              <a:t>Gliederung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 </a:t>
            </a:r>
            <a:endParaRPr lang="de-DE" dirty="0"/>
          </a:p>
        </p:txBody>
      </p:sp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19256" cy="4205064"/>
          </a:xfrm>
        </p:spPr>
        <p:txBody>
          <a:bodyPr>
            <a:normAutofit/>
          </a:bodyPr>
          <a:lstStyle/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 smtClean="0"/>
              <a:t>Merkmale der neuen Kernlehrpläne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Übergreifende Aufgaben</a:t>
            </a:r>
            <a:endParaRPr lang="de-DE" dirty="0">
              <a:solidFill>
                <a:schemeClr val="bg1">
                  <a:lumMod val="65000"/>
                </a:schemeClr>
              </a:solidFill>
            </a:endParaRP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Schulinterne </a:t>
            </a: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Lehrpläne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Der Kernlehrplan Biologie im Detail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Fachliche Unterstützungsmaterialien</a:t>
            </a:r>
            <a:endParaRPr lang="de-DE" dirty="0">
              <a:solidFill>
                <a:schemeClr val="bg1">
                  <a:lumMod val="6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de-DE" dirty="0"/>
          </a:p>
          <a:p>
            <a:pPr marL="514350" indent="-514350">
              <a:buFont typeface="+mj-lt"/>
              <a:buAutoNum type="arabicPeriod"/>
            </a:pPr>
            <a:endParaRPr lang="de-DE" dirty="0"/>
          </a:p>
          <a:p>
            <a:pPr marL="514350" indent="-514350">
              <a:buFont typeface="+mj-lt"/>
              <a:buAutoNum type="arabicPeriod"/>
            </a:pPr>
            <a:endParaRPr lang="de-DE" dirty="0"/>
          </a:p>
          <a:p>
            <a:pPr marL="514350" indent="-514350">
              <a:buFont typeface="+mj-lt"/>
              <a:buAutoNum type="arabicPeriod"/>
            </a:pP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xmlns="" id="{AB873F37-CF66-B744-AE61-6B5786006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pPr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9651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58BA3A26-0D42-5242-9CBD-EE1D512B8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432048"/>
          </a:xfrm>
        </p:spPr>
        <p:txBody>
          <a:bodyPr/>
          <a:lstStyle/>
          <a:p>
            <a:r>
              <a:rPr lang="de-DE" dirty="0"/>
              <a:t>Kompetenzbereiche</a:t>
            </a:r>
          </a:p>
        </p:txBody>
      </p:sp>
      <p:sp>
        <p:nvSpPr>
          <p:cNvPr id="15" name="Foliennummernplatzhalter 14">
            <a:extLst>
              <a:ext uri="{FF2B5EF4-FFF2-40B4-BE49-F238E27FC236}">
                <a16:creationId xmlns:a16="http://schemas.microsoft.com/office/drawing/2014/main" xmlns="" id="{7EF2240C-BC26-1C45-BB27-3EFB84512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pPr/>
              <a:t>30</a:t>
            </a:fld>
            <a:endParaRPr lang="de-DE"/>
          </a:p>
        </p:txBody>
      </p:sp>
      <p:grpSp>
        <p:nvGrpSpPr>
          <p:cNvPr id="23" name="Gruppieren 22"/>
          <p:cNvGrpSpPr/>
          <p:nvPr/>
        </p:nvGrpSpPr>
        <p:grpSpPr>
          <a:xfrm>
            <a:off x="2193701" y="1773951"/>
            <a:ext cx="4752017" cy="612006"/>
            <a:chOff x="1738791" y="2188932"/>
            <a:chExt cx="4752017" cy="612006"/>
          </a:xfrm>
          <a:solidFill>
            <a:schemeClr val="accent3">
              <a:lumMod val="50000"/>
            </a:schemeClr>
          </a:solidFill>
        </p:grpSpPr>
        <p:sp>
          <p:nvSpPr>
            <p:cNvPr id="24" name="Abgerundetes Rechteck 23"/>
            <p:cNvSpPr/>
            <p:nvPr/>
          </p:nvSpPr>
          <p:spPr>
            <a:xfrm>
              <a:off x="1738791" y="2188932"/>
              <a:ext cx="4752017" cy="612006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shade val="50000"/>
                <a:hueOff val="267556"/>
                <a:satOff val="-4269"/>
                <a:lumOff val="41107"/>
                <a:alphaOff val="0"/>
              </a:schemeClr>
            </a:fillRef>
            <a:effectRef idx="0">
              <a:schemeClr val="accent3">
                <a:shade val="50000"/>
                <a:hueOff val="267556"/>
                <a:satOff val="-4269"/>
                <a:lumOff val="41107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Abgerundetes Rechteck 4"/>
            <p:cNvSpPr txBox="1"/>
            <p:nvPr/>
          </p:nvSpPr>
          <p:spPr>
            <a:xfrm>
              <a:off x="1768667" y="2218808"/>
              <a:ext cx="4692265" cy="55225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lvl="0" algn="ctr" defTabSz="11112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2500" kern="1200" dirty="0" smtClean="0"/>
                <a:t>Kommunikation</a:t>
              </a:r>
              <a:endParaRPr lang="de-DE" sz="2500" kern="1200" dirty="0"/>
            </a:p>
          </p:txBody>
        </p:sp>
      </p:grpSp>
      <p:grpSp>
        <p:nvGrpSpPr>
          <p:cNvPr id="27" name="Gruppieren 26"/>
          <p:cNvGrpSpPr/>
          <p:nvPr/>
        </p:nvGrpSpPr>
        <p:grpSpPr>
          <a:xfrm>
            <a:off x="2769174" y="2568885"/>
            <a:ext cx="1728192" cy="1148148"/>
            <a:chOff x="1043608" y="3219025"/>
            <a:chExt cx="1728192" cy="1362103"/>
          </a:xfrm>
        </p:grpSpPr>
        <p:sp>
          <p:nvSpPr>
            <p:cNvPr id="10" name="Rechteck 9"/>
            <p:cNvSpPr/>
            <p:nvPr/>
          </p:nvSpPr>
          <p:spPr>
            <a:xfrm>
              <a:off x="1043608" y="3219025"/>
              <a:ext cx="1728192" cy="1362103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" name="Textfeld 25"/>
            <p:cNvSpPr txBox="1"/>
            <p:nvPr/>
          </p:nvSpPr>
          <p:spPr>
            <a:xfrm>
              <a:off x="1043608" y="3513107"/>
              <a:ext cx="172819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smtClean="0"/>
                <a:t>K2 </a:t>
              </a:r>
            </a:p>
            <a:p>
              <a:r>
                <a:rPr lang="de-DE" dirty="0" smtClean="0"/>
                <a:t>Informations-verarbeitung</a:t>
              </a:r>
              <a:endParaRPr lang="de-DE" dirty="0"/>
            </a:p>
          </p:txBody>
        </p:sp>
      </p:grpSp>
      <p:grpSp>
        <p:nvGrpSpPr>
          <p:cNvPr id="28" name="Gruppieren 27"/>
          <p:cNvGrpSpPr/>
          <p:nvPr/>
        </p:nvGrpSpPr>
        <p:grpSpPr>
          <a:xfrm>
            <a:off x="586702" y="2568885"/>
            <a:ext cx="1728192" cy="1148147"/>
            <a:chOff x="1043608" y="3219025"/>
            <a:chExt cx="1728192" cy="1362103"/>
          </a:xfrm>
        </p:grpSpPr>
        <p:sp>
          <p:nvSpPr>
            <p:cNvPr id="29" name="Rechteck 28"/>
            <p:cNvSpPr/>
            <p:nvPr/>
          </p:nvSpPr>
          <p:spPr>
            <a:xfrm>
              <a:off x="1043608" y="3219025"/>
              <a:ext cx="1728192" cy="1362103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" name="Textfeld 29"/>
            <p:cNvSpPr txBox="1"/>
            <p:nvPr/>
          </p:nvSpPr>
          <p:spPr>
            <a:xfrm>
              <a:off x="1043608" y="3513107"/>
              <a:ext cx="17281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smtClean="0"/>
                <a:t>K1 </a:t>
              </a:r>
            </a:p>
            <a:p>
              <a:r>
                <a:rPr lang="de-DE" dirty="0" smtClean="0"/>
                <a:t>Dokumentation</a:t>
              </a:r>
              <a:endParaRPr lang="de-DE" dirty="0"/>
            </a:p>
          </p:txBody>
        </p:sp>
      </p:grpSp>
      <p:grpSp>
        <p:nvGrpSpPr>
          <p:cNvPr id="32" name="Gruppieren 31"/>
          <p:cNvGrpSpPr/>
          <p:nvPr/>
        </p:nvGrpSpPr>
        <p:grpSpPr>
          <a:xfrm>
            <a:off x="4874941" y="2572585"/>
            <a:ext cx="1728192" cy="1144447"/>
            <a:chOff x="1043608" y="3219025"/>
            <a:chExt cx="1728192" cy="1362103"/>
          </a:xfrm>
        </p:grpSpPr>
        <p:sp>
          <p:nvSpPr>
            <p:cNvPr id="33" name="Rechteck 32"/>
            <p:cNvSpPr/>
            <p:nvPr/>
          </p:nvSpPr>
          <p:spPr>
            <a:xfrm>
              <a:off x="1043608" y="3219025"/>
              <a:ext cx="1728192" cy="1362103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" name="Textfeld 33"/>
            <p:cNvSpPr txBox="1"/>
            <p:nvPr/>
          </p:nvSpPr>
          <p:spPr>
            <a:xfrm>
              <a:off x="1043608" y="3513107"/>
              <a:ext cx="17281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smtClean="0"/>
                <a:t>K3 </a:t>
              </a:r>
            </a:p>
            <a:p>
              <a:r>
                <a:rPr lang="de-DE" dirty="0" smtClean="0"/>
                <a:t>Präsentation</a:t>
              </a:r>
              <a:endParaRPr lang="de-DE" dirty="0"/>
            </a:p>
          </p:txBody>
        </p:sp>
      </p:grpSp>
      <p:grpSp>
        <p:nvGrpSpPr>
          <p:cNvPr id="35" name="Gruppieren 34"/>
          <p:cNvGrpSpPr/>
          <p:nvPr/>
        </p:nvGrpSpPr>
        <p:grpSpPr>
          <a:xfrm>
            <a:off x="6915842" y="2568883"/>
            <a:ext cx="1728192" cy="1148149"/>
            <a:chOff x="1043608" y="3219025"/>
            <a:chExt cx="1728192" cy="1362103"/>
          </a:xfrm>
        </p:grpSpPr>
        <p:sp>
          <p:nvSpPr>
            <p:cNvPr id="36" name="Rechteck 35"/>
            <p:cNvSpPr/>
            <p:nvPr/>
          </p:nvSpPr>
          <p:spPr>
            <a:xfrm>
              <a:off x="1043608" y="3219025"/>
              <a:ext cx="1728192" cy="1362103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7" name="Textfeld 36"/>
            <p:cNvSpPr txBox="1"/>
            <p:nvPr/>
          </p:nvSpPr>
          <p:spPr>
            <a:xfrm>
              <a:off x="1043608" y="3513107"/>
              <a:ext cx="17281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smtClean="0"/>
                <a:t>K4 </a:t>
              </a:r>
            </a:p>
            <a:p>
              <a:r>
                <a:rPr lang="de-DE" dirty="0" smtClean="0"/>
                <a:t>Argumentation</a:t>
              </a:r>
              <a:endParaRPr lang="de-DE" dirty="0"/>
            </a:p>
          </p:txBody>
        </p:sp>
      </p:grpSp>
      <p:sp>
        <p:nvSpPr>
          <p:cNvPr id="39" name="Textfeld 38"/>
          <p:cNvSpPr txBox="1"/>
          <p:nvPr/>
        </p:nvSpPr>
        <p:spPr>
          <a:xfrm>
            <a:off x="586702" y="4209666"/>
            <a:ext cx="8102058" cy="163121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344487" indent="-342900">
              <a:spcBef>
                <a:spcPts val="1200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l"/>
            </a:pPr>
            <a:r>
              <a:rPr lang="de-DE" dirty="0">
                <a:solidFill>
                  <a:srgbClr val="000000"/>
                </a:solidFill>
              </a:rPr>
              <a:t>Kompetenzerwartungen im Bereich Kommunikation sind </a:t>
            </a:r>
            <a:r>
              <a:rPr lang="de-DE" dirty="0" smtClean="0">
                <a:solidFill>
                  <a:srgbClr val="000000"/>
                </a:solidFill>
              </a:rPr>
              <a:t>inhaltsfeldübergreifend formuliert; </a:t>
            </a:r>
            <a:r>
              <a:rPr lang="de-DE" dirty="0">
                <a:solidFill>
                  <a:srgbClr val="000000"/>
                </a:solidFill>
              </a:rPr>
              <a:t>es erfolgt </a:t>
            </a:r>
            <a:r>
              <a:rPr lang="de-DE" i="1" dirty="0">
                <a:solidFill>
                  <a:srgbClr val="000000"/>
                </a:solidFill>
              </a:rPr>
              <a:t>keine</a:t>
            </a:r>
            <a:r>
              <a:rPr lang="de-DE" dirty="0">
                <a:solidFill>
                  <a:srgbClr val="000000"/>
                </a:solidFill>
              </a:rPr>
              <a:t> Konkretisierung im Kernlehrplan</a:t>
            </a:r>
            <a:r>
              <a:rPr lang="de-DE" dirty="0" smtClean="0">
                <a:solidFill>
                  <a:srgbClr val="000000"/>
                </a:solidFill>
              </a:rPr>
              <a:t>.</a:t>
            </a:r>
            <a:endParaRPr lang="de-DE" dirty="0">
              <a:solidFill>
                <a:srgbClr val="000000"/>
              </a:solidFill>
            </a:endParaRPr>
          </a:p>
          <a:p>
            <a:pPr marL="344487" indent="-342900">
              <a:spcBef>
                <a:spcPts val="1200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l"/>
            </a:pPr>
            <a:r>
              <a:rPr lang="de-DE" dirty="0">
                <a:solidFill>
                  <a:srgbClr val="000000"/>
                </a:solidFill>
              </a:rPr>
              <a:t>Die Entwicklung der Kompetenzerwartungen im Bereich Kommunikation muss dennoch grundsätzlich bei der Planung von Unterrichtsvorhaben beachtet werden.</a:t>
            </a:r>
          </a:p>
        </p:txBody>
      </p:sp>
      <p:sp>
        <p:nvSpPr>
          <p:cNvPr id="2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61020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58BA3A26-0D42-5242-9CBD-EE1D512B8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432048"/>
          </a:xfrm>
        </p:spPr>
        <p:txBody>
          <a:bodyPr/>
          <a:lstStyle/>
          <a:p>
            <a:r>
              <a:rPr lang="de-DE" dirty="0"/>
              <a:t>Kompetenzbereiche</a:t>
            </a:r>
          </a:p>
        </p:txBody>
      </p:sp>
      <p:sp>
        <p:nvSpPr>
          <p:cNvPr id="15" name="Foliennummernplatzhalter 14">
            <a:extLst>
              <a:ext uri="{FF2B5EF4-FFF2-40B4-BE49-F238E27FC236}">
                <a16:creationId xmlns:a16="http://schemas.microsoft.com/office/drawing/2014/main" xmlns="" id="{7EF2240C-BC26-1C45-BB27-3EFB84512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pPr/>
              <a:t>31</a:t>
            </a:fld>
            <a:endParaRPr lang="de-DE"/>
          </a:p>
        </p:txBody>
      </p:sp>
      <p:grpSp>
        <p:nvGrpSpPr>
          <p:cNvPr id="27" name="Gruppieren 26"/>
          <p:cNvGrpSpPr/>
          <p:nvPr/>
        </p:nvGrpSpPr>
        <p:grpSpPr>
          <a:xfrm>
            <a:off x="2777914" y="3005035"/>
            <a:ext cx="1728192" cy="1587055"/>
            <a:chOff x="1043608" y="3219025"/>
            <a:chExt cx="1728192" cy="1478804"/>
          </a:xfrm>
        </p:grpSpPr>
        <p:sp>
          <p:nvSpPr>
            <p:cNvPr id="10" name="Rechteck 9"/>
            <p:cNvSpPr/>
            <p:nvPr/>
          </p:nvSpPr>
          <p:spPr>
            <a:xfrm>
              <a:off x="1043608" y="3219025"/>
              <a:ext cx="1728192" cy="1362103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" name="Textfeld 25"/>
            <p:cNvSpPr txBox="1"/>
            <p:nvPr/>
          </p:nvSpPr>
          <p:spPr>
            <a:xfrm>
              <a:off x="1043608" y="3220501"/>
              <a:ext cx="1728192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smtClean="0"/>
                <a:t>B2</a:t>
              </a:r>
            </a:p>
            <a:p>
              <a:r>
                <a:rPr lang="de-DE" dirty="0" smtClean="0"/>
                <a:t>Bewertungs-kriterien und</a:t>
              </a:r>
            </a:p>
            <a:p>
              <a:r>
                <a:rPr lang="de-DE" dirty="0" smtClean="0"/>
                <a:t>Handlungs-</a:t>
              </a:r>
            </a:p>
            <a:p>
              <a:r>
                <a:rPr lang="de-DE" dirty="0" err="1" smtClean="0"/>
                <a:t>optionen</a:t>
              </a:r>
              <a:endParaRPr lang="de-DE" dirty="0" smtClean="0"/>
            </a:p>
          </p:txBody>
        </p:sp>
      </p:grpSp>
      <p:grpSp>
        <p:nvGrpSpPr>
          <p:cNvPr id="28" name="Gruppieren 27"/>
          <p:cNvGrpSpPr/>
          <p:nvPr/>
        </p:nvGrpSpPr>
        <p:grpSpPr>
          <a:xfrm>
            <a:off x="611560" y="3009050"/>
            <a:ext cx="1728192" cy="1457796"/>
            <a:chOff x="1043608" y="3219025"/>
            <a:chExt cx="1728192" cy="1362103"/>
          </a:xfrm>
        </p:grpSpPr>
        <p:sp>
          <p:nvSpPr>
            <p:cNvPr id="29" name="Rechteck 28"/>
            <p:cNvSpPr/>
            <p:nvPr/>
          </p:nvSpPr>
          <p:spPr>
            <a:xfrm>
              <a:off x="1043608" y="3219025"/>
              <a:ext cx="1728192" cy="1362103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" name="Textfeld 29"/>
            <p:cNvSpPr txBox="1"/>
            <p:nvPr/>
          </p:nvSpPr>
          <p:spPr>
            <a:xfrm>
              <a:off x="1043608" y="3223981"/>
              <a:ext cx="172819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/>
                <a:t>B</a:t>
              </a:r>
              <a:r>
                <a:rPr lang="de-DE" dirty="0" smtClean="0"/>
                <a:t>1 </a:t>
              </a:r>
            </a:p>
            <a:p>
              <a:r>
                <a:rPr lang="de-DE" dirty="0" smtClean="0"/>
                <a:t>Fakten- und Situations-analyse</a:t>
              </a:r>
              <a:endParaRPr lang="de-DE" dirty="0"/>
            </a:p>
          </p:txBody>
        </p:sp>
      </p:grpSp>
      <p:grpSp>
        <p:nvGrpSpPr>
          <p:cNvPr id="32" name="Gruppieren 31"/>
          <p:cNvGrpSpPr/>
          <p:nvPr/>
        </p:nvGrpSpPr>
        <p:grpSpPr>
          <a:xfrm>
            <a:off x="4881670" y="3005036"/>
            <a:ext cx="1728192" cy="1461810"/>
            <a:chOff x="1043608" y="3219025"/>
            <a:chExt cx="1728192" cy="1362103"/>
          </a:xfrm>
        </p:grpSpPr>
        <p:sp>
          <p:nvSpPr>
            <p:cNvPr id="33" name="Rechteck 32"/>
            <p:cNvSpPr/>
            <p:nvPr/>
          </p:nvSpPr>
          <p:spPr>
            <a:xfrm>
              <a:off x="1043608" y="3219025"/>
              <a:ext cx="1728192" cy="1362103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" name="Textfeld 33"/>
            <p:cNvSpPr txBox="1"/>
            <p:nvPr/>
          </p:nvSpPr>
          <p:spPr>
            <a:xfrm>
              <a:off x="1043608" y="3227995"/>
              <a:ext cx="172819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/>
                <a:t>B</a:t>
              </a:r>
              <a:r>
                <a:rPr lang="de-DE" dirty="0" smtClean="0"/>
                <a:t>3 </a:t>
              </a:r>
            </a:p>
            <a:p>
              <a:r>
                <a:rPr lang="de-DE" dirty="0" smtClean="0"/>
                <a:t>Abwägung und</a:t>
              </a:r>
            </a:p>
            <a:p>
              <a:r>
                <a:rPr lang="de-DE" dirty="0" smtClean="0"/>
                <a:t>Entscheidung</a:t>
              </a:r>
              <a:endParaRPr lang="de-DE" dirty="0"/>
            </a:p>
          </p:txBody>
        </p:sp>
      </p:grpSp>
      <p:grpSp>
        <p:nvGrpSpPr>
          <p:cNvPr id="35" name="Gruppieren 34"/>
          <p:cNvGrpSpPr/>
          <p:nvPr/>
        </p:nvGrpSpPr>
        <p:grpSpPr>
          <a:xfrm>
            <a:off x="6975412" y="3005036"/>
            <a:ext cx="1738206" cy="1461810"/>
            <a:chOff x="1033594" y="3219025"/>
            <a:chExt cx="1738206" cy="1362103"/>
          </a:xfrm>
        </p:grpSpPr>
        <p:sp>
          <p:nvSpPr>
            <p:cNvPr id="36" name="Rechteck 35"/>
            <p:cNvSpPr/>
            <p:nvPr/>
          </p:nvSpPr>
          <p:spPr>
            <a:xfrm>
              <a:off x="1043608" y="3219025"/>
              <a:ext cx="1728192" cy="1362103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7" name="Textfeld 36"/>
            <p:cNvSpPr txBox="1"/>
            <p:nvPr/>
          </p:nvSpPr>
          <p:spPr>
            <a:xfrm>
              <a:off x="1033594" y="3247230"/>
              <a:ext cx="172819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/>
                <a:t>B</a:t>
              </a:r>
              <a:r>
                <a:rPr lang="de-DE" dirty="0" smtClean="0"/>
                <a:t>4 </a:t>
              </a:r>
              <a:endParaRPr lang="de-DE" dirty="0"/>
            </a:p>
            <a:p>
              <a:r>
                <a:rPr lang="de-DE" dirty="0" smtClean="0"/>
                <a:t>Stellungnahme und Reflexion</a:t>
              </a:r>
            </a:p>
          </p:txBody>
        </p:sp>
      </p:grpSp>
      <p:sp>
        <p:nvSpPr>
          <p:cNvPr id="39" name="Textfeld 38"/>
          <p:cNvSpPr txBox="1"/>
          <p:nvPr/>
        </p:nvSpPr>
        <p:spPr>
          <a:xfrm>
            <a:off x="611560" y="4941168"/>
            <a:ext cx="8102058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Stärkung des Kompetenzbereichs durch konkretisierte Kompetenzerwartungen in jedem Inhaltsfeld </a:t>
            </a:r>
            <a:endParaRPr lang="de-DE" dirty="0"/>
          </a:p>
        </p:txBody>
      </p:sp>
      <p:grpSp>
        <p:nvGrpSpPr>
          <p:cNvPr id="22" name="Gruppieren 21"/>
          <p:cNvGrpSpPr/>
          <p:nvPr/>
        </p:nvGrpSpPr>
        <p:grpSpPr>
          <a:xfrm>
            <a:off x="2195991" y="1867946"/>
            <a:ext cx="4752017" cy="612006"/>
            <a:chOff x="1771956" y="2949819"/>
            <a:chExt cx="4752017" cy="612006"/>
          </a:xfrm>
          <a:solidFill>
            <a:schemeClr val="accent3">
              <a:lumMod val="75000"/>
            </a:schemeClr>
          </a:solidFill>
        </p:grpSpPr>
        <p:sp>
          <p:nvSpPr>
            <p:cNvPr id="31" name="Abgerundetes Rechteck 30"/>
            <p:cNvSpPr/>
            <p:nvPr/>
          </p:nvSpPr>
          <p:spPr>
            <a:xfrm>
              <a:off x="1771956" y="2949819"/>
              <a:ext cx="4752017" cy="612006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shade val="50000"/>
                <a:hueOff val="133778"/>
                <a:satOff val="-2135"/>
                <a:lumOff val="20553"/>
                <a:alphaOff val="0"/>
              </a:schemeClr>
            </a:fillRef>
            <a:effectRef idx="0">
              <a:schemeClr val="accent3">
                <a:shade val="50000"/>
                <a:hueOff val="133778"/>
                <a:satOff val="-2135"/>
                <a:lumOff val="2055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Abgerundetes Rechteck 4"/>
            <p:cNvSpPr txBox="1"/>
            <p:nvPr/>
          </p:nvSpPr>
          <p:spPr>
            <a:xfrm>
              <a:off x="1801832" y="2979695"/>
              <a:ext cx="4692265" cy="55225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lvl="0" algn="ctr" defTabSz="11112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2500" kern="1200" dirty="0" smtClean="0"/>
                <a:t>Bewertung</a:t>
              </a:r>
              <a:endParaRPr lang="de-DE" sz="2500" kern="1200" dirty="0"/>
            </a:p>
          </p:txBody>
        </p:sp>
      </p:grpSp>
      <p:sp>
        <p:nvSpPr>
          <p:cNvPr id="2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42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Rolle </a:t>
            </a:r>
            <a:r>
              <a:rPr lang="de-DE" dirty="0"/>
              <a:t>der Basiskonzepte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 </a:t>
            </a:r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xmlns="" id="{C635EEA2-2533-584D-B65E-628D94101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pPr/>
              <a:t>32</a:t>
            </a:fld>
            <a:endParaRPr lang="de-DE"/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dirty="0" smtClean="0"/>
              <a:t>Basiskonzepte</a:t>
            </a:r>
          </a:p>
          <a:p>
            <a:r>
              <a:rPr lang="de-DE" dirty="0" smtClean="0"/>
              <a:t>sind zentrale Grundideen des Faches, durch die sich Theorien, Konzepte, Modelle und Denkmuster mit ihren Phänomenen und Begriffen vernetzen lassen.</a:t>
            </a:r>
          </a:p>
          <a:p>
            <a:r>
              <a:rPr lang="de-DE" dirty="0" smtClean="0"/>
              <a:t>bilden übergeordnete </a:t>
            </a:r>
            <a:r>
              <a:rPr lang="de-DE" dirty="0"/>
              <a:t>Strukturen </a:t>
            </a:r>
            <a:r>
              <a:rPr lang="de-DE" dirty="0" smtClean="0"/>
              <a:t>bei der Entstehung </a:t>
            </a:r>
            <a:r>
              <a:rPr lang="de-DE" dirty="0"/>
              <a:t>eines </a:t>
            </a:r>
            <a:r>
              <a:rPr lang="de-DE" dirty="0" smtClean="0"/>
              <a:t>verknüpften Wissensnetzes.</a:t>
            </a:r>
          </a:p>
          <a:p>
            <a:r>
              <a:rPr lang="de-DE" dirty="0"/>
              <a:t>ermöglichen, situationsübergreifend Fragestellungen aus bestimmten Perspektiven zu entwickeln.</a:t>
            </a:r>
          </a:p>
          <a:p>
            <a:r>
              <a:rPr lang="de-DE" dirty="0" smtClean="0"/>
              <a:t>differenzieren </a:t>
            </a:r>
            <a:r>
              <a:rPr lang="de-DE" dirty="0"/>
              <a:t>sich im Lernprozess immer weiter aus.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05144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Rolle </a:t>
            </a:r>
            <a:r>
              <a:rPr lang="de-DE" dirty="0"/>
              <a:t>der Basiskonzepte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 </a:t>
            </a:r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xmlns="" id="{C635EEA2-2533-584D-B65E-628D94101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pPr/>
              <a:t>33</a:t>
            </a:fld>
            <a:endParaRPr lang="de-DE"/>
          </a:p>
        </p:txBody>
      </p:sp>
      <p:sp>
        <p:nvSpPr>
          <p:cNvPr id="10" name="Inhaltsplatzhalt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de-DE" dirty="0" smtClean="0"/>
              <a:t>Beispiel aus dem Inhaltsfeld Genetik</a:t>
            </a:r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de-DE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800" y="2420888"/>
            <a:ext cx="7704856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615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E82B519C-9C21-194F-BCA2-41236A048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Fachliche Umsetzung neuer KLP-Merkmale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6D39861F-450E-244C-ACB0-1EF1400407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67138"/>
            <a:ext cx="8229600" cy="4355325"/>
          </a:xfrm>
          <a:ln>
            <a:noFill/>
          </a:ln>
        </p:spPr>
        <p:txBody>
          <a:bodyPr>
            <a:normAutofit/>
          </a:bodyPr>
          <a:lstStyle/>
          <a:p>
            <a:pPr marL="343620">
              <a:spcBef>
                <a:spcPts val="1200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l"/>
              <a:defRPr/>
            </a:pPr>
            <a:r>
              <a:rPr lang="de-D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Umsetzung des Medienkompetenzrahmens</a:t>
            </a:r>
          </a:p>
          <a:p>
            <a:pPr marL="712788" lvl="1" indent="-312738">
              <a:spcBef>
                <a:spcPts val="600"/>
              </a:spcBef>
              <a:buClr>
                <a:srgbClr val="000000"/>
              </a:buClr>
              <a:buSzPct val="45000"/>
              <a:buFont typeface="Symbol" panose="05050102010706020507" pitchFamily="18" charset="2"/>
              <a:buChar char="-"/>
              <a:defRPr/>
            </a:pPr>
            <a:r>
              <a:rPr lang="de-DE" sz="2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fachlich angemessene und lernförderliche Integration von Aspekten des Medienkompetenzrahmens</a:t>
            </a:r>
          </a:p>
          <a:p>
            <a:pPr marL="712788" lvl="1" indent="-312738">
              <a:spcBef>
                <a:spcPts val="600"/>
              </a:spcBef>
              <a:buClr>
                <a:srgbClr val="000000"/>
              </a:buClr>
              <a:buSzPct val="45000"/>
              <a:buFont typeface="Symbol" panose="05050102010706020507" pitchFamily="18" charset="2"/>
              <a:buChar char="-"/>
              <a:defRPr/>
            </a:pPr>
            <a:r>
              <a:rPr lang="de-DE" sz="2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Entwicklung fachlicher Kompetenzen wird durch digitale Medien unterstützt:</a:t>
            </a:r>
          </a:p>
          <a:p>
            <a:pPr marL="0" indent="0">
              <a:buNone/>
            </a:pPr>
            <a:endParaRPr lang="de-DE" sz="2100" dirty="0" smtClean="0"/>
          </a:p>
          <a:p>
            <a:pPr marL="914400" lvl="2" indent="0">
              <a:buNone/>
            </a:pPr>
            <a:endParaRPr lang="de-DE" dirty="0" smtClean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F80BC42B-EAEB-954F-8C3A-DE840FE9A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 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4828DF44-5BFC-3743-B63B-0F7AE97E2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pPr/>
              <a:t>34</a:t>
            </a:fld>
            <a:endParaRPr lang="de-DE"/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3652363"/>
              </p:ext>
            </p:extLst>
          </p:nvPr>
        </p:nvGraphicFramePr>
        <p:xfrm>
          <a:off x="755576" y="3645024"/>
          <a:ext cx="8208912" cy="265176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87952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32938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097501">
                <a:tc>
                  <a:txBody>
                    <a:bodyPr/>
                    <a:lstStyle/>
                    <a:p>
                      <a:r>
                        <a:rPr lang="de-DE" dirty="0" smtClean="0"/>
                        <a:t>MKR 1.2 </a:t>
                      </a:r>
                      <a:br>
                        <a:rPr lang="de-DE" dirty="0" smtClean="0"/>
                      </a:br>
                      <a:r>
                        <a:rPr lang="de-DE" dirty="0" smtClean="0"/>
                        <a:t>6.2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1" dirty="0" smtClean="0"/>
                        <a:t>IF 1</a:t>
                      </a:r>
                      <a:r>
                        <a:rPr lang="de-DE" b="1" baseline="0" dirty="0" smtClean="0"/>
                        <a:t> (Vielfalt und Angepasstheiten von Lebewesen)</a:t>
                      </a:r>
                      <a:r>
                        <a:rPr lang="de-DE" b="0" dirty="0" smtClean="0"/>
                        <a:t/>
                      </a:r>
                      <a:br>
                        <a:rPr lang="de-DE" b="0" dirty="0" smtClean="0"/>
                      </a:br>
                      <a:r>
                        <a:rPr lang="de-DE" b="0" dirty="0" smtClean="0"/>
                        <a:t>Die Schülerinnen und Schüler können</a:t>
                      </a:r>
                      <a:r>
                        <a:rPr lang="de-DE" b="0" baseline="0" dirty="0" smtClean="0"/>
                        <a:t> </a:t>
                      </a:r>
                      <a:r>
                        <a:rPr lang="de-DE" b="0" dirty="0" smtClean="0"/>
                        <a:t>einen Bestimmungsschlüssel (auch digital) zur Identifizierung einheimischer Samenpflanzen sachgerecht anwenden und seine algorithmische Struktur beschreiben (E2, E4, E5, E7). 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50771"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chemeClr val="tx1"/>
                          </a:solidFill>
                        </a:rPr>
                        <a:t>MKR</a:t>
                      </a:r>
                      <a:br>
                        <a:rPr lang="de-DE" b="1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de-DE" b="1" dirty="0" smtClean="0">
                          <a:solidFill>
                            <a:schemeClr val="tx1"/>
                          </a:solidFill>
                        </a:rPr>
                        <a:t>2.1</a:t>
                      </a:r>
                    </a:p>
                    <a:p>
                      <a:r>
                        <a:rPr lang="de-DE" b="1" dirty="0" smtClean="0">
                          <a:solidFill>
                            <a:schemeClr val="tx1"/>
                          </a:solidFill>
                        </a:rPr>
                        <a:t>2.3</a:t>
                      </a:r>
                      <a:endParaRPr lang="de-DE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1" dirty="0" smtClean="0"/>
                        <a:t>IF 7</a:t>
                      </a:r>
                      <a:r>
                        <a:rPr lang="de-DE" b="1" baseline="0" dirty="0" smtClean="0"/>
                        <a:t> (Mensch und Gesundheit)</a:t>
                      </a:r>
                      <a:endParaRPr lang="de-DE" b="1" dirty="0" smtClean="0"/>
                    </a:p>
                    <a:p>
                      <a:r>
                        <a:rPr lang="de-DE" b="0" dirty="0" smtClean="0"/>
                        <a:t>Die Schülerinnen und Schüler können</a:t>
                      </a:r>
                      <a:r>
                        <a:rPr lang="de-DE" b="0" baseline="0" dirty="0" smtClean="0"/>
                        <a:t> </a:t>
                      </a:r>
                      <a:r>
                        <a:rPr lang="de-DE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Positionen zum Thema Impfung auch im Internet recherchieren, auswerten, Strategien und Absichten erkennen und unter Berücksichtigung der Empfehlungen der Ständigen Impfkommission kritisch reflektieren (B1, B2, B3, B4, K2, K4)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8141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E82B519C-9C21-194F-BCA2-41236A048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980728"/>
            <a:ext cx="8784976" cy="648072"/>
          </a:xfrm>
        </p:spPr>
        <p:txBody>
          <a:bodyPr/>
          <a:lstStyle/>
          <a:p>
            <a:r>
              <a:rPr lang="de-DE" dirty="0" smtClean="0"/>
              <a:t>Fachliche Umsetzung neuer KLP-Merkmale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6D39861F-450E-244C-ACB0-1EF1400407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205064"/>
          </a:xfrm>
          <a:ln>
            <a:noFill/>
          </a:ln>
        </p:spPr>
        <p:txBody>
          <a:bodyPr>
            <a:normAutofit/>
          </a:bodyPr>
          <a:lstStyle/>
          <a:p>
            <a:r>
              <a:rPr lang="de-DE" dirty="0" smtClean="0"/>
              <a:t>Integration der Rahmenvorgabe Verbraucherbildung</a:t>
            </a:r>
          </a:p>
          <a:p>
            <a:pPr lvl="2">
              <a:buFont typeface="Symbol" panose="05050102010706020507" pitchFamily="18" charset="2"/>
              <a:buChar char="-"/>
            </a:pPr>
            <a:r>
              <a:rPr lang="de-DE" sz="2200" dirty="0" smtClean="0"/>
              <a:t>Bereich B: Ernährung und Gesundheit</a:t>
            </a:r>
          </a:p>
          <a:p>
            <a:pPr lvl="2">
              <a:buFont typeface="Symbol" panose="05050102010706020507" pitchFamily="18" charset="2"/>
              <a:buChar char="-"/>
            </a:pPr>
            <a:r>
              <a:rPr lang="de-DE" sz="2200" dirty="0" smtClean="0"/>
              <a:t>Bereich D: </a:t>
            </a:r>
            <a:r>
              <a:rPr lang="de-DE" sz="2200" dirty="0"/>
              <a:t>Leben, Wohnen und </a:t>
            </a:r>
            <a:r>
              <a:rPr lang="de-DE" sz="2200" dirty="0" smtClean="0"/>
              <a:t>Mobilität</a:t>
            </a:r>
            <a:endParaRPr lang="de-DE" sz="2200" dirty="0"/>
          </a:p>
          <a:p>
            <a:pPr marL="717550" lvl="2" indent="0">
              <a:buNone/>
            </a:pPr>
            <a:endParaRPr lang="de-DE" b="1" dirty="0" smtClean="0"/>
          </a:p>
          <a:p>
            <a:pPr marL="717550" lvl="2" indent="0">
              <a:buNone/>
            </a:pPr>
            <a:endParaRPr lang="de-DE" b="1" dirty="0"/>
          </a:p>
          <a:p>
            <a:pPr marL="717550" lvl="2" indent="0">
              <a:buNone/>
            </a:pPr>
            <a:endParaRPr lang="de-DE" b="1" dirty="0" smtClean="0"/>
          </a:p>
          <a:p>
            <a:pPr marL="717550" lvl="2" indent="0">
              <a:buNone/>
            </a:pPr>
            <a:endParaRPr lang="de-DE" b="1" dirty="0" smtClean="0"/>
          </a:p>
          <a:p>
            <a:pPr marL="914400" lvl="2" indent="0">
              <a:buNone/>
            </a:pPr>
            <a:endParaRPr lang="de-DE" dirty="0" smtClean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F80BC42B-EAEB-954F-8C3A-DE840FE9A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 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4828DF44-5BFC-3743-B63B-0F7AE97E2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pPr/>
              <a:t>35</a:t>
            </a:fld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467544" y="3444947"/>
            <a:ext cx="8208912" cy="12003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357188" lvl="2" indent="0">
              <a:buNone/>
            </a:pPr>
            <a:r>
              <a:rPr lang="de-DE" b="1" dirty="0" smtClean="0"/>
              <a:t>IF 7 (Mensch </a:t>
            </a:r>
            <a:r>
              <a:rPr lang="de-DE" b="1" dirty="0"/>
              <a:t>und </a:t>
            </a:r>
            <a:r>
              <a:rPr lang="de-DE" b="1" dirty="0" smtClean="0"/>
              <a:t>Gesundheit)</a:t>
            </a:r>
            <a:r>
              <a:rPr lang="de-DE" dirty="0" smtClean="0"/>
              <a:t> </a:t>
            </a:r>
          </a:p>
          <a:p>
            <a:pPr marL="357188" lvl="2" indent="0">
              <a:buNone/>
            </a:pPr>
            <a:r>
              <a:rPr lang="de-DE" dirty="0" smtClean="0"/>
              <a:t>Die Schülerinnen und Schüler </a:t>
            </a:r>
            <a:r>
              <a:rPr lang="de-DE" dirty="0"/>
              <a:t>können Ursachen und Auswirkungen von Diabetes mellitus Typ I und II </a:t>
            </a:r>
            <a:r>
              <a:rPr lang="de-DE" dirty="0" smtClean="0"/>
              <a:t>datenbasiert miteinander </a:t>
            </a:r>
            <a:r>
              <a:rPr lang="de-DE" dirty="0"/>
              <a:t>vergleichen sowie geeignete Therapieansätze ableiten (UF1, </a:t>
            </a:r>
            <a:r>
              <a:rPr lang="de-DE" dirty="0" smtClean="0"/>
              <a:t>UF2, E5). (</a:t>
            </a:r>
            <a:r>
              <a:rPr lang="de-DE" dirty="0"/>
              <a:t>VB Ü, VB B; Z 3)</a:t>
            </a:r>
          </a:p>
        </p:txBody>
      </p:sp>
    </p:spTree>
    <p:extLst>
      <p:ext uri="{BB962C8B-B14F-4D97-AF65-F5344CB8AC3E}">
        <p14:creationId xmlns:p14="http://schemas.microsoft.com/office/powerpoint/2010/main" val="2740137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E82B519C-9C21-194F-BCA2-41236A048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Fachliche Umsetzung neuer KLP-Merkmale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6D39861F-450E-244C-ACB0-1EF1400407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Ausschärfung der Fachlichkeit</a:t>
            </a:r>
          </a:p>
          <a:p>
            <a:pPr lvl="1"/>
            <a:r>
              <a:rPr lang="de-DE" sz="2400" dirty="0"/>
              <a:t>p</a:t>
            </a:r>
            <a:r>
              <a:rPr lang="de-DE" sz="2400" dirty="0" smtClean="0"/>
              <a:t>räzisere </a:t>
            </a:r>
            <a:r>
              <a:rPr lang="de-DE" sz="2400" dirty="0"/>
              <a:t>Beschreibung fachlicher </a:t>
            </a:r>
            <a:r>
              <a:rPr lang="de-DE" sz="2400" dirty="0" smtClean="0"/>
              <a:t>Inhalte durch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sz="2400" dirty="0"/>
              <a:t>	</a:t>
            </a:r>
            <a:r>
              <a:rPr lang="de-DE" sz="2200" dirty="0" smtClean="0"/>
              <a:t>fokussierende Inhaltsfeldbeschreibungen</a:t>
            </a:r>
            <a:endParaRPr lang="de-DE" sz="22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de-DE" sz="2200" dirty="0" smtClean="0"/>
              <a:t>	Ausweisung inhaltlicher Schwerpunkte</a:t>
            </a:r>
          </a:p>
          <a:p>
            <a:pPr marL="457200" lvl="1" indent="0">
              <a:buNone/>
            </a:pPr>
            <a:endParaRPr lang="de-DE" sz="2200" i="1" dirty="0" smtClean="0"/>
          </a:p>
          <a:p>
            <a:pPr lvl="1">
              <a:spcBef>
                <a:spcPts val="1200"/>
              </a:spcBef>
            </a:pPr>
            <a:r>
              <a:rPr lang="de-DE" sz="2400" dirty="0" smtClean="0"/>
              <a:t>präzisere Beschreibung fachlicher Prozesse durch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sz="2200" dirty="0" smtClean="0"/>
              <a:t>   konkretisierte Kompetenzerwartungen in den</a:t>
            </a:r>
            <a:br>
              <a:rPr lang="de-DE" sz="2200" dirty="0" smtClean="0"/>
            </a:br>
            <a:r>
              <a:rPr lang="de-DE" sz="2200" dirty="0" smtClean="0"/>
              <a:t>   Kompetenzbereichen  </a:t>
            </a:r>
            <a:r>
              <a:rPr lang="de-DE" sz="2200" i="1" dirty="0" smtClean="0"/>
              <a:t>Umgang mit Fachwissen, </a:t>
            </a:r>
            <a:r>
              <a:rPr lang="de-DE" sz="2200" dirty="0" smtClean="0"/>
              <a:t/>
            </a:r>
            <a:br>
              <a:rPr lang="de-DE" sz="2200" dirty="0" smtClean="0"/>
            </a:br>
            <a:r>
              <a:rPr lang="de-DE" sz="2200" dirty="0" smtClean="0"/>
              <a:t>   </a:t>
            </a:r>
            <a:r>
              <a:rPr lang="de-DE" sz="2200" i="1" dirty="0" smtClean="0"/>
              <a:t>Erkenntnisgewinnung</a:t>
            </a:r>
            <a:r>
              <a:rPr lang="de-DE" sz="2200" dirty="0" smtClean="0"/>
              <a:t> und </a:t>
            </a:r>
            <a:r>
              <a:rPr lang="de-DE" sz="2200" i="1" dirty="0" smtClean="0"/>
              <a:t>Bewertung</a:t>
            </a:r>
            <a:endParaRPr lang="de-DE" dirty="0" smtClean="0">
              <a:solidFill>
                <a:srgbClr val="FF0000"/>
              </a:solidFill>
            </a:endParaRP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F80BC42B-EAEB-954F-8C3A-DE840FE9A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 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4828DF44-5BFC-3743-B63B-0F7AE97E2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pPr/>
              <a:t>36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566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Inhaltsfelder und konkretisierte Kompetenzen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637220" y="1700324"/>
            <a:ext cx="8229600" cy="4205064"/>
          </a:xfrm>
        </p:spPr>
        <p:txBody>
          <a:bodyPr/>
          <a:lstStyle/>
          <a:p>
            <a:r>
              <a:rPr lang="de-DE" dirty="0" smtClean="0"/>
              <a:t>Inhaltsfeldbeschreibungen – Beispiel</a:t>
            </a:r>
            <a:endParaRPr lang="de-DE" sz="16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 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xmlns="" id="{C635EEA2-2533-584D-B65E-628D94101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pPr/>
              <a:t>37</a:t>
            </a:fld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1043608" y="2204864"/>
            <a:ext cx="734481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200" b="1" dirty="0" smtClean="0"/>
              <a:t>Vielfalt und Angepasstheiten von Lebewesen </a:t>
            </a:r>
            <a:r>
              <a:rPr lang="de-DE" sz="2200" dirty="0" smtClean="0"/>
              <a:t>(Auszug)</a:t>
            </a:r>
          </a:p>
          <a:p>
            <a:r>
              <a:rPr lang="de-DE" dirty="0" smtClean="0"/>
              <a:t>Die </a:t>
            </a:r>
            <a:r>
              <a:rPr lang="de-DE" dirty="0"/>
              <a:t>Auseinandersetzung mit ausgewählten Vertretern verschiedener Taxa findet in diesem Inhaltsfeld auf verschiedenen Ebenen statt. </a:t>
            </a:r>
          </a:p>
          <a:p>
            <a:r>
              <a:rPr lang="de-DE" dirty="0"/>
              <a:t>Durch die fachgerechte Beschreibung und Einordnung in das System der Lebewesen wird biologisches Wissen nachhaltig systematisiert. </a:t>
            </a:r>
          </a:p>
          <a:p>
            <a:r>
              <a:rPr lang="de-DE" dirty="0"/>
              <a:t>In der Angepasstheit von Tieren und Pflanzen an äußere Einflüsse zeigt sich in vielfältiger Weise der Struktur-Funktions-Zusammenhang.</a:t>
            </a:r>
          </a:p>
          <a:p>
            <a:r>
              <a:rPr lang="de-DE" dirty="0"/>
              <a:t>Am Beispiel von Wirbeltierklassen und ausgewählten Samenpflanzen wer-den morphologische Merkmale und die spezifische Individualentwicklung in den Fokus gerückt.</a:t>
            </a:r>
          </a:p>
          <a:p>
            <a:r>
              <a:rPr lang="de-DE" dirty="0"/>
              <a:t>Anhand der Züchtung von Nutztieren aus Wildformen wird ein erstes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Verständnis </a:t>
            </a:r>
            <a:r>
              <a:rPr lang="de-DE" dirty="0"/>
              <a:t>von Vererbung geschaffen und tiergerechte Haltung thematisiert.</a:t>
            </a:r>
          </a:p>
          <a:p>
            <a:endParaRPr lang="de-DE" dirty="0"/>
          </a:p>
        </p:txBody>
      </p:sp>
      <p:sp>
        <p:nvSpPr>
          <p:cNvPr id="9" name="Ellipse 8"/>
          <p:cNvSpPr/>
          <p:nvPr/>
        </p:nvSpPr>
        <p:spPr>
          <a:xfrm>
            <a:off x="1475656" y="4375605"/>
            <a:ext cx="1584176" cy="613691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Ellipse 9"/>
          <p:cNvSpPr/>
          <p:nvPr/>
        </p:nvSpPr>
        <p:spPr>
          <a:xfrm>
            <a:off x="7439490" y="2503053"/>
            <a:ext cx="792088" cy="474985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06410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Inhaltsfelder und konkretisierte Kompetenzen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637220" y="1700324"/>
            <a:ext cx="8229600" cy="4205064"/>
          </a:xfrm>
        </p:spPr>
        <p:txBody>
          <a:bodyPr/>
          <a:lstStyle/>
          <a:p>
            <a:r>
              <a:rPr lang="de-DE" dirty="0" smtClean="0"/>
              <a:t>Inhaltsfeldbeschreibungen – Beispiel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 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xmlns="" id="{C635EEA2-2533-584D-B65E-628D94101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pPr/>
              <a:t>38</a:t>
            </a:fld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1043608" y="2204864"/>
            <a:ext cx="734481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200" b="1" dirty="0" smtClean="0"/>
              <a:t>Vielfalt und Angepasstheiten von Lebewesen </a:t>
            </a:r>
            <a:r>
              <a:rPr lang="de-DE" sz="2200" dirty="0" smtClean="0"/>
              <a:t>(Auszug)</a:t>
            </a:r>
          </a:p>
          <a:p>
            <a:r>
              <a:rPr lang="de-DE" dirty="0" smtClean="0"/>
              <a:t>Die </a:t>
            </a:r>
            <a:r>
              <a:rPr lang="de-DE" dirty="0"/>
              <a:t>Auseinandersetzung mit ausgewählten Vertretern verschiedener Taxa findet in diesem Inhaltsfeld auf verschiedenen Ebenen statt. </a:t>
            </a:r>
          </a:p>
          <a:p>
            <a:r>
              <a:rPr lang="de-DE" dirty="0"/>
              <a:t>Durch die fachgerechte Beschreibung und Einordnung in das System der Lebewesen wird biologisches Wissen nachhaltig systematisiert. </a:t>
            </a:r>
          </a:p>
          <a:p>
            <a:r>
              <a:rPr lang="de-DE" dirty="0"/>
              <a:t>In der Angepasstheit von Tieren und Pflanzen an äußere Einflüsse zeigt sich in vielfältiger Weise der Struktur-Funktions-Zusammenhang.</a:t>
            </a:r>
          </a:p>
          <a:p>
            <a:r>
              <a:rPr lang="de-DE" dirty="0"/>
              <a:t>Am Beispiel von Wirbeltierklassen und ausgewählten Samenpflanzen wer-den morphologische Merkmale und die spezifische Individualentwicklung in den Fokus gerückt.</a:t>
            </a:r>
          </a:p>
          <a:p>
            <a:r>
              <a:rPr lang="de-DE" dirty="0"/>
              <a:t>Anhand der Züchtung von Nutztieren aus Wildformen wird ein erstes </a:t>
            </a:r>
            <a:r>
              <a:rPr lang="de-DE" dirty="0" err="1"/>
              <a:t>Ver-ständnis</a:t>
            </a:r>
            <a:r>
              <a:rPr lang="de-DE" dirty="0"/>
              <a:t> von Vererbung geschaffen und tiergerechte Haltung thematisiert.</a:t>
            </a:r>
          </a:p>
          <a:p>
            <a:endParaRPr lang="de-DE" dirty="0"/>
          </a:p>
        </p:txBody>
      </p:sp>
      <p:cxnSp>
        <p:nvCxnSpPr>
          <p:cNvPr id="9" name="Gerader Verbinder 8"/>
          <p:cNvCxnSpPr/>
          <p:nvPr/>
        </p:nvCxnSpPr>
        <p:spPr>
          <a:xfrm>
            <a:off x="6948264" y="5301208"/>
            <a:ext cx="648072" cy="0"/>
          </a:xfrm>
          <a:prstGeom prst="line">
            <a:avLst/>
          </a:prstGeom>
          <a:ln w="57150">
            <a:solidFill>
              <a:srgbClr val="FC3F0C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Gerader Verbinder 9"/>
          <p:cNvCxnSpPr/>
          <p:nvPr/>
        </p:nvCxnSpPr>
        <p:spPr>
          <a:xfrm>
            <a:off x="2339752" y="5589240"/>
            <a:ext cx="1080120" cy="0"/>
          </a:xfrm>
          <a:prstGeom prst="line">
            <a:avLst/>
          </a:prstGeom>
          <a:ln w="57150">
            <a:solidFill>
              <a:srgbClr val="FC3F0C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Gerader Verbinder 13"/>
          <p:cNvCxnSpPr/>
          <p:nvPr/>
        </p:nvCxnSpPr>
        <p:spPr>
          <a:xfrm>
            <a:off x="4860032" y="4797152"/>
            <a:ext cx="3096344" cy="0"/>
          </a:xfrm>
          <a:prstGeom prst="line">
            <a:avLst/>
          </a:prstGeom>
          <a:ln w="57150">
            <a:solidFill>
              <a:srgbClr val="FC3F0C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Gerader Verbinder 17"/>
          <p:cNvCxnSpPr/>
          <p:nvPr/>
        </p:nvCxnSpPr>
        <p:spPr>
          <a:xfrm>
            <a:off x="2699792" y="4509120"/>
            <a:ext cx="1584176" cy="0"/>
          </a:xfrm>
          <a:prstGeom prst="line">
            <a:avLst/>
          </a:prstGeom>
          <a:ln w="57150">
            <a:solidFill>
              <a:srgbClr val="FC3F0C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Gerader Verbinder 20"/>
          <p:cNvCxnSpPr/>
          <p:nvPr/>
        </p:nvCxnSpPr>
        <p:spPr>
          <a:xfrm>
            <a:off x="4716016" y="4509120"/>
            <a:ext cx="2808312" cy="0"/>
          </a:xfrm>
          <a:prstGeom prst="line">
            <a:avLst/>
          </a:prstGeom>
          <a:ln w="57150">
            <a:solidFill>
              <a:srgbClr val="FC3F0C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Gerader Verbinder 24"/>
          <p:cNvCxnSpPr/>
          <p:nvPr/>
        </p:nvCxnSpPr>
        <p:spPr>
          <a:xfrm>
            <a:off x="1547664" y="4797152"/>
            <a:ext cx="2448272" cy="0"/>
          </a:xfrm>
          <a:prstGeom prst="line">
            <a:avLst/>
          </a:prstGeom>
          <a:ln w="57150">
            <a:solidFill>
              <a:srgbClr val="FC3F0C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" name="Gerader Verbinder 27"/>
          <p:cNvCxnSpPr/>
          <p:nvPr/>
        </p:nvCxnSpPr>
        <p:spPr>
          <a:xfrm>
            <a:off x="5076056" y="3429000"/>
            <a:ext cx="2376264" cy="0"/>
          </a:xfrm>
          <a:prstGeom prst="line">
            <a:avLst/>
          </a:prstGeom>
          <a:ln w="57150">
            <a:solidFill>
              <a:srgbClr val="FC3F0C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Gerader Verbinder 30"/>
          <p:cNvCxnSpPr/>
          <p:nvPr/>
        </p:nvCxnSpPr>
        <p:spPr>
          <a:xfrm>
            <a:off x="1691680" y="3933056"/>
            <a:ext cx="1368152" cy="0"/>
          </a:xfrm>
          <a:prstGeom prst="line">
            <a:avLst/>
          </a:prstGeom>
          <a:ln w="57150">
            <a:solidFill>
              <a:srgbClr val="FC3F0C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2173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Inhaltsfelder und konkretisierte Kompetenzen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Inhaltliche Schwerpunkte</a:t>
            </a:r>
            <a:endParaRPr lang="de-DE" sz="16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 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xmlns="" id="{C635EEA2-2533-584D-B65E-628D94101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pPr/>
              <a:t>39</a:t>
            </a:fld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7161257" y="2561261"/>
            <a:ext cx="1944216" cy="1323439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Fachliche Ausschärfung der Inhalte durch Vorgabe inhaltlicher Schwerpunkte</a:t>
            </a:r>
            <a:endParaRPr lang="de-DE" sz="1600" dirty="0"/>
          </a:p>
        </p:txBody>
      </p:sp>
      <p:sp>
        <p:nvSpPr>
          <p:cNvPr id="19" name="Textfeld 18"/>
          <p:cNvSpPr txBox="1"/>
          <p:nvPr/>
        </p:nvSpPr>
        <p:spPr>
          <a:xfrm>
            <a:off x="539552" y="2204864"/>
            <a:ext cx="7022558" cy="395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     </a:t>
            </a:r>
            <a:r>
              <a:rPr lang="de-DE" sz="2000" u="sng" dirty="0" smtClean="0"/>
              <a:t>Inhaltsfeld 1:Vielfalt und Angepasstheiten von Lebewesen</a:t>
            </a:r>
          </a:p>
          <a:p>
            <a:pPr marL="342900" lvl="0" indent="-342900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–"/>
            </a:pPr>
            <a:r>
              <a:rPr lang="de-DE" sz="16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Naturwissenschaft </a:t>
            </a:r>
            <a:r>
              <a:rPr lang="de-DE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Biologie – Merkmale von Lebewesen:</a:t>
            </a:r>
            <a:br>
              <a:rPr lang="de-DE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Kennzeichen des Lebendigen, die Zelle als strukturelle Grundeinheit von Organismen, Schritte der naturwissenschaftlichen Erkenntnisgewinnung</a:t>
            </a:r>
          </a:p>
          <a:p>
            <a:pPr marL="342900" lvl="0" indent="-342900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–"/>
            </a:pPr>
            <a:r>
              <a:rPr lang="de-DE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Vielfalt und Angepasstheiten von Wirbeltieren:</a:t>
            </a:r>
            <a:br>
              <a:rPr lang="de-DE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Überblick über die Wirbeltierklassen, charakteristische Merkmale und Lebensweisen ausgewählter Organismen, Züchtung, Nutztierhaltung, Tierschutz</a:t>
            </a:r>
          </a:p>
          <a:p>
            <a:pPr marL="342900" lvl="0" indent="-342900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–"/>
            </a:pPr>
            <a:r>
              <a:rPr lang="de-DE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Vielfalt und Angepasstheiten von Samenpflanzen: </a:t>
            </a:r>
            <a:br>
              <a:rPr lang="de-DE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Grundbauplan, Funktionszusammenhang der Pflanzenorgane, Bedeutung der Fotosynthese, Fortpflanzung und Ausbreitung, Keimung, </a:t>
            </a:r>
            <a:r>
              <a:rPr lang="de-DE" sz="16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Artenkenntnis</a:t>
            </a:r>
            <a:endParaRPr lang="de-DE" dirty="0"/>
          </a:p>
        </p:txBody>
      </p:sp>
      <p:sp>
        <p:nvSpPr>
          <p:cNvPr id="11" name="Rechteck 10"/>
          <p:cNvSpPr/>
          <p:nvPr/>
        </p:nvSpPr>
        <p:spPr>
          <a:xfrm>
            <a:off x="899592" y="2561261"/>
            <a:ext cx="5256584" cy="291675"/>
          </a:xfrm>
          <a:prstGeom prst="rect">
            <a:avLst/>
          </a:prstGeom>
          <a:noFill/>
          <a:ln w="762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Rechteck 19"/>
          <p:cNvSpPr/>
          <p:nvPr/>
        </p:nvSpPr>
        <p:spPr>
          <a:xfrm>
            <a:off x="899592" y="3738862"/>
            <a:ext cx="5256584" cy="291675"/>
          </a:xfrm>
          <a:prstGeom prst="rect">
            <a:avLst/>
          </a:prstGeom>
          <a:noFill/>
          <a:ln w="762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Rechteck 21"/>
          <p:cNvSpPr/>
          <p:nvPr/>
        </p:nvSpPr>
        <p:spPr>
          <a:xfrm>
            <a:off x="899592" y="4918973"/>
            <a:ext cx="5256584" cy="291675"/>
          </a:xfrm>
          <a:prstGeom prst="rect">
            <a:avLst/>
          </a:prstGeom>
          <a:noFill/>
          <a:ln w="762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1291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E0902086-DCB9-1F4A-8168-743B2088E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Grundsätze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B84DCEA9-4E23-6245-9FC0-C82C26F1C4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Wiedereinführung von G9 ab Schuljahr 2019/2020</a:t>
            </a:r>
          </a:p>
          <a:p>
            <a:pPr lvl="1"/>
            <a:r>
              <a:rPr lang="de-DE" sz="2400" dirty="0"/>
              <a:t>aufsteigend, beginnend mit den Jahrgangsstufen 5 und 6</a:t>
            </a:r>
          </a:p>
          <a:p>
            <a:r>
              <a:rPr lang="de-DE" dirty="0" smtClean="0"/>
              <a:t>Weiterentwicklung des bisherigen Kernlehrplans</a:t>
            </a:r>
          </a:p>
          <a:p>
            <a:pPr lvl="1"/>
            <a:r>
              <a:rPr lang="de-DE" sz="2400" dirty="0" smtClean="0"/>
              <a:t>Orientierung an der Struktur des KLP GOSt</a:t>
            </a:r>
          </a:p>
          <a:p>
            <a:pPr lvl="1"/>
            <a:r>
              <a:rPr lang="de-DE" sz="2400" dirty="0" smtClean="0"/>
              <a:t>Gültigkeit für die Sek I des Gymnasiums, d.h. G9 und G8</a:t>
            </a:r>
            <a:endParaRPr lang="de-DE" sz="2400" dirty="0"/>
          </a:p>
          <a:p>
            <a:pPr lvl="1"/>
            <a:r>
              <a:rPr lang="de-DE" sz="2400" dirty="0"/>
              <a:t>Anpassung an </a:t>
            </a:r>
            <a:r>
              <a:rPr lang="de-DE" sz="2400" dirty="0" smtClean="0"/>
              <a:t>zeitgemäße Ansprüche (fachliche </a:t>
            </a:r>
            <a:r>
              <a:rPr lang="de-DE" sz="2400" dirty="0"/>
              <a:t>und didaktische </a:t>
            </a:r>
            <a:r>
              <a:rPr lang="de-DE" sz="2400" dirty="0" smtClean="0"/>
              <a:t>Entwicklung)</a:t>
            </a:r>
            <a:endParaRPr lang="de-DE" sz="240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C19A11C5-B2B9-FA43-85CB-77CCE60EB2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 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2F22C3A6-6CAE-C648-8C01-D32D14E8F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pPr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9819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Inhaltsfelder und konkretisierte Kompetenzen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320480"/>
          </a:xfrm>
        </p:spPr>
        <p:txBody>
          <a:bodyPr/>
          <a:lstStyle/>
          <a:p>
            <a:pPr lvl="0"/>
            <a:r>
              <a:rPr lang="de-DE" dirty="0" smtClean="0"/>
              <a:t>Inhaltliche Schwerpunkte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 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xmlns="" id="{C635EEA2-2533-584D-B65E-628D94101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pPr/>
              <a:t>40</a:t>
            </a:fld>
            <a:endParaRPr lang="de-DE"/>
          </a:p>
        </p:txBody>
      </p:sp>
      <p:sp>
        <p:nvSpPr>
          <p:cNvPr id="19" name="Textfeld 18"/>
          <p:cNvSpPr txBox="1"/>
          <p:nvPr/>
        </p:nvSpPr>
        <p:spPr>
          <a:xfrm>
            <a:off x="539552" y="2204864"/>
            <a:ext cx="7022558" cy="395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     </a:t>
            </a:r>
            <a:r>
              <a:rPr lang="de-DE" sz="2000" u="sng" dirty="0" smtClean="0"/>
              <a:t>Inhaltsfeld 1:Vielfalt und Angepasstheiten von Lebewesen</a:t>
            </a:r>
          </a:p>
          <a:p>
            <a:pPr marL="342900" lvl="0" indent="-342900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–"/>
            </a:pPr>
            <a:r>
              <a:rPr lang="de-DE" sz="16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Naturwissenschaft </a:t>
            </a:r>
            <a:r>
              <a:rPr lang="de-DE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Biologie – Merkmale von Lebewesen:</a:t>
            </a:r>
            <a:br>
              <a:rPr lang="de-DE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Kennzeichen des Lebendigen, die Zelle als strukturelle Grundeinheit von Organismen, Schritte der naturwissenschaftlichen Erkenntnisgewinnung</a:t>
            </a:r>
          </a:p>
          <a:p>
            <a:pPr marL="342900" lvl="0" indent="-342900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–"/>
            </a:pPr>
            <a:r>
              <a:rPr lang="de-DE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Vielfalt und Angepasstheiten von Wirbeltieren:</a:t>
            </a:r>
            <a:br>
              <a:rPr lang="de-DE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Überblick über die Wirbeltierklassen, charakteristische Merkmale und Lebensweisen ausgewählter Organismen, Züchtung, Nutztierhaltung, Tierschutz</a:t>
            </a:r>
          </a:p>
          <a:p>
            <a:pPr marL="342900" lvl="0" indent="-342900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–"/>
            </a:pPr>
            <a:r>
              <a:rPr lang="de-DE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Vielfalt und Angepasstheiten von Samenpflanzen: </a:t>
            </a:r>
            <a:br>
              <a:rPr lang="de-DE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Grundbauplan, Funktionszusammenhang der Pflanzenorgane, Bedeutung der Fotosynthese, Fortpflanzung und Ausbreitung, Keimung, </a:t>
            </a:r>
            <a:r>
              <a:rPr lang="de-DE" sz="16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Artenkenntnis</a:t>
            </a:r>
            <a:endParaRPr lang="de-DE" dirty="0"/>
          </a:p>
        </p:txBody>
      </p:sp>
      <p:sp>
        <p:nvSpPr>
          <p:cNvPr id="16" name="Rechteck 15"/>
          <p:cNvSpPr/>
          <p:nvPr/>
        </p:nvSpPr>
        <p:spPr>
          <a:xfrm>
            <a:off x="941566" y="2852936"/>
            <a:ext cx="6510754" cy="864096"/>
          </a:xfrm>
          <a:prstGeom prst="rect">
            <a:avLst/>
          </a:prstGeom>
          <a:noFill/>
          <a:ln w="762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Rechteck 19"/>
          <p:cNvSpPr/>
          <p:nvPr/>
        </p:nvSpPr>
        <p:spPr>
          <a:xfrm>
            <a:off x="941566" y="4077072"/>
            <a:ext cx="6510754" cy="864096"/>
          </a:xfrm>
          <a:prstGeom prst="rect">
            <a:avLst/>
          </a:prstGeom>
          <a:noFill/>
          <a:ln w="762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Rechteck 21"/>
          <p:cNvSpPr/>
          <p:nvPr/>
        </p:nvSpPr>
        <p:spPr>
          <a:xfrm>
            <a:off x="941566" y="5240743"/>
            <a:ext cx="6510754" cy="864096"/>
          </a:xfrm>
          <a:prstGeom prst="rect">
            <a:avLst/>
          </a:prstGeom>
          <a:noFill/>
          <a:ln w="762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/>
          <p:cNvSpPr txBox="1"/>
          <p:nvPr/>
        </p:nvSpPr>
        <p:spPr>
          <a:xfrm>
            <a:off x="7164288" y="2937807"/>
            <a:ext cx="1764704" cy="107721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Ausdifferenzierung durch eingrenzende Konkretisierungen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3838169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Inhaltsfelder und konkretisierte Kompetenzen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de-DE" sz="3600" dirty="0" smtClean="0"/>
              <a:t>Konkretisierte Kompetenzerwartungen – Beispiel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de-DE" sz="2300" b="1" dirty="0" smtClean="0"/>
              <a:t>Umgang mit Fachwissen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de-DE" sz="2300" dirty="0" smtClean="0"/>
              <a:t>Die </a:t>
            </a:r>
            <a:r>
              <a:rPr lang="de-DE" sz="2300" dirty="0"/>
              <a:t>Schülerinnen und Schüler </a:t>
            </a:r>
            <a:r>
              <a:rPr lang="de-DE" sz="2300" dirty="0" smtClean="0"/>
              <a:t>können</a:t>
            </a:r>
          </a:p>
          <a:p>
            <a:pPr lvl="0" algn="just"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"/>
            </a:pPr>
            <a:r>
              <a:rPr lang="de-DE" sz="23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kriteriengeleitet</a:t>
            </a:r>
            <a:r>
              <a:rPr lang="de-DE" sz="23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300" dirty="0">
                <a:ea typeface="Calibri" panose="020F0502020204030204" pitchFamily="34" charset="0"/>
                <a:cs typeface="Times New Roman" panose="02020603050405020304" pitchFamily="18" charset="0"/>
              </a:rPr>
              <a:t>ausgewählte Vertreter der Wirbeltierklassen </a:t>
            </a:r>
            <a:r>
              <a:rPr lang="de-DE" sz="23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vergleichen </a:t>
            </a:r>
            <a:r>
              <a:rPr lang="de-DE" sz="2300" dirty="0">
                <a:ea typeface="Calibri" panose="020F0502020204030204" pitchFamily="34" charset="0"/>
                <a:cs typeface="Times New Roman" panose="02020603050405020304" pitchFamily="18" charset="0"/>
              </a:rPr>
              <a:t>und einer Klasse zuordnen (UF3),</a:t>
            </a:r>
          </a:p>
          <a:p>
            <a:pPr lvl="0" algn="just"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"/>
            </a:pPr>
            <a:r>
              <a:rPr lang="de-DE" sz="23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die </a:t>
            </a:r>
            <a:r>
              <a:rPr lang="de-DE" sz="2300" dirty="0">
                <a:ea typeface="Calibri" panose="020F0502020204030204" pitchFamily="34" charset="0"/>
                <a:cs typeface="Times New Roman" panose="02020603050405020304" pitchFamily="18" charset="0"/>
              </a:rPr>
              <a:t>Angepasstheit ausgewählter Säugetiere und Vögel an ihren </a:t>
            </a:r>
            <a:r>
              <a:rPr lang="de-DE" sz="23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Lebensraum </a:t>
            </a:r>
            <a:r>
              <a:rPr lang="de-DE" sz="2300" dirty="0">
                <a:ea typeface="Calibri" panose="020F0502020204030204" pitchFamily="34" charset="0"/>
                <a:cs typeface="Times New Roman" panose="02020603050405020304" pitchFamily="18" charset="0"/>
              </a:rPr>
              <a:t>hinsichtlich exemplarischer Aspekte wie </a:t>
            </a:r>
            <a:r>
              <a:rPr lang="de-DE" sz="23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Skelettaufbau</a:t>
            </a:r>
            <a:r>
              <a:rPr lang="de-DE" sz="2300" dirty="0">
                <a:ea typeface="Calibri" panose="020F0502020204030204" pitchFamily="34" charset="0"/>
                <a:cs typeface="Times New Roman" panose="02020603050405020304" pitchFamily="18" charset="0"/>
              </a:rPr>
              <a:t>, Fortbewegung, Nahrungserwerb, </a:t>
            </a:r>
            <a:r>
              <a:rPr lang="de-DE" sz="23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Fortpflanzung oder Individualentwicklung erklären </a:t>
            </a:r>
            <a:r>
              <a:rPr lang="de-DE" sz="2300" dirty="0">
                <a:ea typeface="Calibri" panose="020F0502020204030204" pitchFamily="34" charset="0"/>
                <a:cs typeface="Times New Roman" panose="02020603050405020304" pitchFamily="18" charset="0"/>
              </a:rPr>
              <a:t>(UF1, UF4</a:t>
            </a:r>
            <a:r>
              <a:rPr lang="de-DE" sz="23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de-DE" sz="23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10000"/>
              </a:lnSpc>
              <a:spcBef>
                <a:spcPts val="1200"/>
              </a:spcBef>
              <a:buNone/>
            </a:pPr>
            <a:r>
              <a:rPr lang="de-DE" sz="23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Erkenntnisgewinnung</a:t>
            </a:r>
          </a:p>
          <a:p>
            <a:pPr marL="0" lvl="0" indent="0" algn="just">
              <a:lnSpc>
                <a:spcPct val="110000"/>
              </a:lnSpc>
              <a:spcBef>
                <a:spcPts val="600"/>
              </a:spcBef>
              <a:buNone/>
            </a:pPr>
            <a:r>
              <a:rPr lang="de-DE" sz="23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Die Schülerinnen und Schüler können</a:t>
            </a:r>
          </a:p>
          <a:p>
            <a:pPr lvl="0" algn="just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"/>
            </a:pPr>
            <a:r>
              <a:rPr lang="de-DE" sz="23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den </a:t>
            </a:r>
            <a:r>
              <a:rPr lang="de-DE" sz="2300" dirty="0">
                <a:ea typeface="Calibri" panose="020F0502020204030204" pitchFamily="34" charset="0"/>
                <a:cs typeface="Times New Roman" panose="02020603050405020304" pitchFamily="18" charset="0"/>
              </a:rPr>
              <a:t>Aufbau von Säugetier- und Vogelknochen vergleichend </a:t>
            </a:r>
            <a:r>
              <a:rPr lang="de-DE" sz="23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untersuchen </a:t>
            </a:r>
            <a:r>
              <a:rPr lang="de-DE" sz="2300" dirty="0">
                <a:ea typeface="Calibri" panose="020F0502020204030204" pitchFamily="34" charset="0"/>
                <a:cs typeface="Times New Roman" panose="02020603050405020304" pitchFamily="18" charset="0"/>
              </a:rPr>
              <a:t>und wesentliche Eigenschaften anhand der Ergebnisse </a:t>
            </a:r>
            <a:r>
              <a:rPr lang="de-DE" sz="23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funktional deuten </a:t>
            </a:r>
            <a:r>
              <a:rPr lang="de-DE" sz="2300" dirty="0">
                <a:ea typeface="Calibri" panose="020F0502020204030204" pitchFamily="34" charset="0"/>
                <a:cs typeface="Times New Roman" panose="02020603050405020304" pitchFamily="18" charset="0"/>
              </a:rPr>
              <a:t>(E3, E4, E5</a:t>
            </a:r>
            <a:r>
              <a:rPr lang="de-DE" sz="23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de-DE" sz="2300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15000"/>
              </a:lnSpc>
              <a:spcAft>
                <a:spcPts val="600"/>
              </a:spcAft>
              <a:buNone/>
            </a:pPr>
            <a:endParaRPr lang="de-DE" sz="2400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15000"/>
              </a:lnSpc>
              <a:spcAft>
                <a:spcPts val="600"/>
              </a:spcAft>
              <a:buNone/>
            </a:pPr>
            <a:endParaRPr lang="de-DE" sz="24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de-DE" sz="24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 </a:t>
            </a:r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xmlns="" id="{C635EEA2-2533-584D-B65E-628D94101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pPr/>
              <a:t>41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38139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568952" cy="360040"/>
          </a:xfrm>
        </p:spPr>
        <p:txBody>
          <a:bodyPr/>
          <a:lstStyle/>
          <a:p>
            <a:r>
              <a:rPr lang="de-DE" dirty="0"/>
              <a:t>Gliederung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 </a:t>
            </a:r>
            <a:endParaRPr lang="de-DE"/>
          </a:p>
        </p:txBody>
      </p:sp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19256" cy="4205064"/>
          </a:xfrm>
        </p:spPr>
        <p:txBody>
          <a:bodyPr>
            <a:normAutofit/>
          </a:bodyPr>
          <a:lstStyle/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Merkmale der neuen Kernlehrpläne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Übergreifende Aufgaben</a:t>
            </a:r>
            <a:endParaRPr lang="de-DE" dirty="0">
              <a:solidFill>
                <a:schemeClr val="bg1">
                  <a:lumMod val="65000"/>
                </a:schemeClr>
              </a:solidFill>
            </a:endParaRP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Schulinterne </a:t>
            </a: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Lehrpläne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Der Kernlehrplan Biologie im Detail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 smtClean="0"/>
              <a:t>Fachliche Unterstützungsmaterialien</a:t>
            </a:r>
            <a:endParaRPr lang="de-DE" dirty="0"/>
          </a:p>
          <a:p>
            <a:pPr marL="514350" indent="-514350">
              <a:buFont typeface="+mj-lt"/>
              <a:buAutoNum type="arabicPeriod"/>
            </a:pPr>
            <a:endParaRPr lang="de-DE" dirty="0"/>
          </a:p>
          <a:p>
            <a:pPr marL="514350" indent="-514350">
              <a:buFont typeface="+mj-lt"/>
              <a:buAutoNum type="arabicPeriod"/>
            </a:pPr>
            <a:endParaRPr lang="de-DE" dirty="0"/>
          </a:p>
          <a:p>
            <a:pPr marL="514350" indent="-514350">
              <a:buFont typeface="+mj-lt"/>
              <a:buAutoNum type="arabicPeriod"/>
            </a:pPr>
            <a:endParaRPr lang="de-DE" dirty="0"/>
          </a:p>
          <a:p>
            <a:pPr marL="514350" indent="-514350">
              <a:buFont typeface="+mj-lt"/>
              <a:buAutoNum type="arabicPeriod"/>
            </a:pP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xmlns="" id="{AB873F37-CF66-B744-AE61-6B5786006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pPr/>
              <a:t>42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651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6A40F330-A8D1-904B-8AEB-681F1519A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900" dirty="0" smtClean="0"/>
              <a:t>Beispiel-SILP: Übersicht über die Unterrichtsvorhaben</a:t>
            </a:r>
            <a:endParaRPr lang="de-DE" sz="290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342B4C44-79F9-3F42-B81D-A41554387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 </a:t>
            </a: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63EEC190-ADFD-AC46-8660-0E8B5A74A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pPr/>
              <a:t>43</a:t>
            </a:fld>
            <a:endParaRPr lang="de-DE"/>
          </a:p>
        </p:txBody>
      </p:sp>
      <p:pic>
        <p:nvPicPr>
          <p:cNvPr id="1046" name="Picture 2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0808"/>
            <a:ext cx="9132659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0870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E82B519C-9C21-194F-BCA2-41236A048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Gestaltungsspielräume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6D39861F-450E-244C-ACB0-1EF1400407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18035"/>
            <a:ext cx="8229600" cy="4205064"/>
          </a:xfrm>
        </p:spPr>
        <p:txBody>
          <a:bodyPr>
            <a:normAutofit fontScale="92500" lnSpcReduction="10000"/>
          </a:bodyPr>
          <a:lstStyle/>
          <a:p>
            <a:r>
              <a:rPr lang="de-DE" sz="2600" dirty="0" smtClean="0"/>
              <a:t>Vorgabe der Stundentafel: </a:t>
            </a:r>
            <a:r>
              <a:rPr lang="de-DE" sz="2600" i="1" dirty="0" smtClean="0"/>
              <a:t>mindestens</a:t>
            </a:r>
            <a:r>
              <a:rPr lang="de-DE" sz="2600" dirty="0" smtClean="0"/>
              <a:t> 7 Wochenstunden Biologieunterricht in der S I </a:t>
            </a:r>
          </a:p>
          <a:p>
            <a:r>
              <a:rPr lang="de-DE" sz="2600" dirty="0" smtClean="0"/>
              <a:t> Planungsgrundlage für den neuen KLP : </a:t>
            </a:r>
          </a:p>
          <a:p>
            <a:pPr lvl="1"/>
            <a:r>
              <a:rPr lang="de-DE" sz="2600" dirty="0"/>
              <a:t>3 Wochenstunden Biologieunterricht in der </a:t>
            </a:r>
            <a:r>
              <a:rPr lang="de-DE" sz="2600" dirty="0" smtClean="0"/>
              <a:t>Erprobungsstufe </a:t>
            </a:r>
          </a:p>
          <a:p>
            <a:pPr lvl="1"/>
            <a:r>
              <a:rPr lang="de-DE" sz="2600" dirty="0" smtClean="0"/>
              <a:t>4  Wochenstunden in </a:t>
            </a:r>
            <a:r>
              <a:rPr lang="de-DE" sz="2600" dirty="0"/>
              <a:t>der </a:t>
            </a:r>
            <a:r>
              <a:rPr lang="de-DE" sz="2600" dirty="0" smtClean="0"/>
              <a:t>2. Progressionsstufe </a:t>
            </a:r>
            <a:endParaRPr lang="de-DE" sz="2600" dirty="0"/>
          </a:p>
          <a:p>
            <a:r>
              <a:rPr lang="de-DE" sz="2600" dirty="0" smtClean="0"/>
              <a:t>Umsetzung aller Kompetenzerwartungen </a:t>
            </a:r>
            <a:r>
              <a:rPr lang="de-DE" sz="2600" dirty="0"/>
              <a:t>in </a:t>
            </a:r>
            <a:r>
              <a:rPr lang="de-DE" sz="2600" dirty="0" smtClean="0"/>
              <a:t>ca. 75</a:t>
            </a:r>
            <a:r>
              <a:rPr lang="de-DE" sz="2600" dirty="0"/>
              <a:t>% der Bruttowochenstundezahl </a:t>
            </a:r>
            <a:r>
              <a:rPr lang="de-DE" sz="2600" dirty="0" smtClean="0"/>
              <a:t>soll ermöglicht werden: Zeit </a:t>
            </a:r>
            <a:r>
              <a:rPr lang="de-DE" sz="2600" dirty="0"/>
              <a:t>zum Üben, Wiederholen, </a:t>
            </a:r>
            <a:r>
              <a:rPr lang="de-DE" sz="2600" dirty="0" smtClean="0"/>
              <a:t>Vertiefen</a:t>
            </a:r>
            <a:r>
              <a:rPr lang="de-DE" sz="2600" dirty="0"/>
              <a:t> </a:t>
            </a:r>
            <a:r>
              <a:rPr lang="de-DE" sz="2600" dirty="0" smtClean="0"/>
              <a:t>sowie zur Nutzung von Material für den sprachsensiblen Biologieunterricht</a:t>
            </a:r>
            <a:endParaRPr lang="de-DE" sz="2600" dirty="0"/>
          </a:p>
          <a:p>
            <a:pPr marL="457200" lvl="1" indent="0">
              <a:buNone/>
            </a:pPr>
            <a:r>
              <a:rPr lang="de-DE" sz="2200" dirty="0"/>
              <a:t>	</a:t>
            </a:r>
            <a:endParaRPr lang="de-DE" dirty="0" smtClean="0">
              <a:solidFill>
                <a:srgbClr val="FF0000"/>
              </a:solidFill>
            </a:endParaRP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F80BC42B-EAEB-954F-8C3A-DE840FE9A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 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4828DF44-5BFC-3743-B63B-0F7AE97E2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pPr/>
              <a:t>44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87106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E82B519C-9C21-194F-BCA2-41236A048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Gestaltungsspielräume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6D39861F-450E-244C-ACB0-1EF1400407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18035"/>
            <a:ext cx="8229600" cy="4205064"/>
          </a:xfrm>
        </p:spPr>
        <p:txBody>
          <a:bodyPr>
            <a:normAutofit fontScale="92500" lnSpcReduction="20000"/>
          </a:bodyPr>
          <a:lstStyle/>
          <a:p>
            <a:pPr marL="571500" lvl="3" indent="-457200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600" dirty="0" smtClean="0"/>
              <a:t>Festlegung </a:t>
            </a:r>
            <a:r>
              <a:rPr lang="de-DE" sz="2600" dirty="0"/>
              <a:t>der Kontexte erfolgt durch die Lehrkräfte vor Ort</a:t>
            </a:r>
          </a:p>
          <a:p>
            <a:pPr marL="571500" lvl="3" indent="-457200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600" dirty="0"/>
              <a:t>Festlegung, an welchen Inhalten die übergeordneten  Kompetenzen im Kompetenzbereich Kommunikation erworben werden, erfolgt in der Schule </a:t>
            </a:r>
          </a:p>
          <a:p>
            <a:pPr marL="571500" lvl="3" indent="-457200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600" dirty="0" smtClean="0"/>
              <a:t>einheitliche </a:t>
            </a:r>
            <a:r>
              <a:rPr lang="de-DE" sz="2600" dirty="0"/>
              <a:t>Formulierung der übergeordneten Kompetenzerwartungen in den Fächern Biologie, Chemie und Physik   </a:t>
            </a:r>
            <a:r>
              <a:rPr lang="de-DE" sz="2600" dirty="0" smtClean="0"/>
              <a:t/>
            </a:r>
            <a:br>
              <a:rPr lang="de-DE" sz="2600" dirty="0" smtClean="0"/>
            </a:br>
            <a:r>
              <a:rPr lang="de-DE" sz="2600" dirty="0" smtClean="0">
                <a:sym typeface="Wingdings 3"/>
              </a:rPr>
              <a:t> </a:t>
            </a:r>
            <a:r>
              <a:rPr lang="de-DE" sz="2600" dirty="0" smtClean="0"/>
              <a:t> </a:t>
            </a:r>
            <a:r>
              <a:rPr lang="de-DE" sz="2600" dirty="0"/>
              <a:t>Nutzung von Synergien </a:t>
            </a:r>
            <a:r>
              <a:rPr lang="de-DE" sz="2600" dirty="0" smtClean="0"/>
              <a:t/>
            </a:r>
            <a:br>
              <a:rPr lang="de-DE" sz="2600" dirty="0" smtClean="0"/>
            </a:br>
            <a:r>
              <a:rPr lang="de-DE" sz="2600" dirty="0">
                <a:sym typeface="Wingdings 3"/>
              </a:rPr>
              <a:t> </a:t>
            </a:r>
            <a:r>
              <a:rPr lang="de-DE" sz="2600" dirty="0" smtClean="0"/>
              <a:t>Möglichkeit </a:t>
            </a:r>
            <a:r>
              <a:rPr lang="de-DE" sz="2600" dirty="0"/>
              <a:t>für ein integriertes Angebot im </a:t>
            </a:r>
            <a:r>
              <a:rPr lang="de-DE" sz="2600" dirty="0" smtClean="0"/>
              <a:t>Lernbereich</a:t>
            </a:r>
            <a:br>
              <a:rPr lang="de-DE" sz="2600" dirty="0" smtClean="0"/>
            </a:br>
            <a:r>
              <a:rPr lang="de-DE" sz="2600" dirty="0" smtClean="0"/>
              <a:t>      Naturwissenschaften </a:t>
            </a:r>
            <a:r>
              <a:rPr lang="de-DE" sz="2600" dirty="0"/>
              <a:t>in den Klassen 5 und </a:t>
            </a:r>
            <a:r>
              <a:rPr lang="de-DE" sz="2600" dirty="0" smtClean="0"/>
              <a:t>6</a:t>
            </a:r>
            <a:endParaRPr lang="de-DE" sz="2600" dirty="0"/>
          </a:p>
          <a:p>
            <a:pPr marL="457200" lvl="1" indent="0">
              <a:buNone/>
            </a:pPr>
            <a:r>
              <a:rPr lang="de-DE" sz="2200" dirty="0"/>
              <a:t>	</a:t>
            </a:r>
            <a:endParaRPr lang="de-DE" dirty="0" smtClean="0">
              <a:solidFill>
                <a:srgbClr val="FF0000"/>
              </a:solidFill>
            </a:endParaRP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F80BC42B-EAEB-954F-8C3A-DE840FE9A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 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4828DF44-5BFC-3743-B63B-0F7AE97E2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pPr/>
              <a:t>45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921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58BA3A26-0D42-5242-9CBD-EE1D512B8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432048"/>
          </a:xfrm>
        </p:spPr>
        <p:txBody>
          <a:bodyPr/>
          <a:lstStyle/>
          <a:p>
            <a:r>
              <a:rPr lang="de-DE" dirty="0" smtClean="0"/>
              <a:t>Hinweise für die SILP-Erstellung</a:t>
            </a:r>
            <a:endParaRPr lang="de-DE" dirty="0"/>
          </a:p>
        </p:txBody>
      </p:sp>
      <p:sp>
        <p:nvSpPr>
          <p:cNvPr id="15" name="Foliennummernplatzhalter 14">
            <a:extLst>
              <a:ext uri="{FF2B5EF4-FFF2-40B4-BE49-F238E27FC236}">
                <a16:creationId xmlns:a16="http://schemas.microsoft.com/office/drawing/2014/main" xmlns="" id="{7EF2240C-BC26-1C45-BB27-3EFB84512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46</a:t>
            </a:fld>
            <a:endParaRPr lang="de-DE"/>
          </a:p>
        </p:txBody>
      </p:sp>
      <p:graphicFrame>
        <p:nvGraphicFramePr>
          <p:cNvPr id="9" name="Inhaltsplatzhalt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2081302"/>
              </p:ext>
            </p:extLst>
          </p:nvPr>
        </p:nvGraphicFramePr>
        <p:xfrm>
          <a:off x="457200" y="1700808"/>
          <a:ext cx="8229600" cy="4205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9762889"/>
              </p:ext>
            </p:extLst>
          </p:nvPr>
        </p:nvGraphicFramePr>
        <p:xfrm>
          <a:off x="791580" y="2007270"/>
          <a:ext cx="7560840" cy="33324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780420">
                  <a:extLst>
                    <a:ext uri="{9D8B030D-6E8A-4147-A177-3AD203B41FA5}">
                      <a16:colId xmlns:a16="http://schemas.microsoft.com/office/drawing/2014/main" xmlns="" val="1163264752"/>
                    </a:ext>
                  </a:extLst>
                </a:gridCol>
                <a:gridCol w="3780420">
                  <a:extLst>
                    <a:ext uri="{9D8B030D-6E8A-4147-A177-3AD203B41FA5}">
                      <a16:colId xmlns:a16="http://schemas.microsoft.com/office/drawing/2014/main" xmlns="" val="1585722376"/>
                    </a:ext>
                  </a:extLst>
                </a:gridCol>
              </a:tblGrid>
              <a:tr h="360040">
                <a:tc gridSpan="2"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Erprobungsstufe</a:t>
                      </a:r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500576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600" i="1" dirty="0" smtClean="0"/>
                        <a:t>nicht</a:t>
                      </a:r>
                      <a:r>
                        <a:rPr lang="de-DE" sz="1600" i="1" baseline="0" dirty="0" smtClean="0"/>
                        <a:t> Bestandteil des KLP</a:t>
                      </a:r>
                      <a:endParaRPr lang="de-DE" sz="16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i="1" dirty="0" smtClean="0"/>
                        <a:t>wird gestärkt</a:t>
                      </a:r>
                      <a:endParaRPr lang="de-DE" sz="160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501494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- Heimtiere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 + Artenkenntnis, Systematik</a:t>
                      </a:r>
                      <a:endParaRPr lang="de-DE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53572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- Jahreszeiten,</a:t>
                      </a:r>
                      <a:r>
                        <a:rPr lang="de-DE" sz="1600" baseline="0" dirty="0" smtClean="0"/>
                        <a:t> </a:t>
                      </a:r>
                      <a:r>
                        <a:rPr lang="de-DE" sz="1600" dirty="0" smtClean="0"/>
                        <a:t>extreme Lebensräume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301996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- Überwinterungsstrategien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40101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- Nutzpflanzen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161188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de-DE" sz="1600" dirty="0" smtClean="0"/>
                        <a:t>- Sinnesorgane des Menschen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220561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de-DE" sz="1600" dirty="0" smtClean="0"/>
                        <a:t>- Wirbellose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51063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de-DE" sz="1600" dirty="0" smtClean="0"/>
                        <a:t>- Wirkung von UV-Strahlen und</a:t>
                      </a:r>
                      <a:r>
                        <a:rPr lang="de-DE" sz="1600" baseline="0" dirty="0" smtClean="0"/>
                        <a:t> UV-Schutz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endParaRPr lang="de-DE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61645638"/>
                  </a:ext>
                </a:extLst>
              </a:tr>
            </a:tbl>
          </a:graphicData>
        </a:graphic>
      </p:graphicFrame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>
          <a:xfrm>
            <a:off x="179512" y="6356350"/>
            <a:ext cx="3024336" cy="365125"/>
          </a:xfrm>
        </p:spPr>
        <p:txBody>
          <a:bodyPr/>
          <a:lstStyle/>
          <a:p>
            <a:r>
              <a:rPr lang="de-DE" smtClean="0"/>
              <a:t>Implementationsveranstaltung zur Einführung der Kernlehrpläne Gymnasium SI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9123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58BA3A26-0D42-5242-9CBD-EE1D512B8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432048"/>
          </a:xfrm>
        </p:spPr>
        <p:txBody>
          <a:bodyPr/>
          <a:lstStyle/>
          <a:p>
            <a:r>
              <a:rPr lang="de-DE" dirty="0" smtClean="0"/>
              <a:t>Hinweise für die SILP-Erstellung</a:t>
            </a:r>
            <a:endParaRPr lang="de-DE" dirty="0"/>
          </a:p>
        </p:txBody>
      </p:sp>
      <p:sp>
        <p:nvSpPr>
          <p:cNvPr id="15" name="Foliennummernplatzhalter 14">
            <a:extLst>
              <a:ext uri="{FF2B5EF4-FFF2-40B4-BE49-F238E27FC236}">
                <a16:creationId xmlns:a16="http://schemas.microsoft.com/office/drawing/2014/main" xmlns="" id="{7EF2240C-BC26-1C45-BB27-3EFB84512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47</a:t>
            </a:fld>
            <a:endParaRPr lang="de-DE"/>
          </a:p>
        </p:txBody>
      </p:sp>
      <p:graphicFrame>
        <p:nvGraphicFramePr>
          <p:cNvPr id="9" name="Inhaltsplatzhalt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5137616"/>
              </p:ext>
            </p:extLst>
          </p:nvPr>
        </p:nvGraphicFramePr>
        <p:xfrm>
          <a:off x="457200" y="1700808"/>
          <a:ext cx="8229600" cy="4205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2625961"/>
              </p:ext>
            </p:extLst>
          </p:nvPr>
        </p:nvGraphicFramePr>
        <p:xfrm>
          <a:off x="791580" y="1847540"/>
          <a:ext cx="7560840" cy="35864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924436">
                  <a:extLst>
                    <a:ext uri="{9D8B030D-6E8A-4147-A177-3AD203B41FA5}">
                      <a16:colId xmlns:a16="http://schemas.microsoft.com/office/drawing/2014/main" xmlns="" val="1163264752"/>
                    </a:ext>
                  </a:extLst>
                </a:gridCol>
                <a:gridCol w="3636404">
                  <a:extLst>
                    <a:ext uri="{9D8B030D-6E8A-4147-A177-3AD203B41FA5}">
                      <a16:colId xmlns:a16="http://schemas.microsoft.com/office/drawing/2014/main" xmlns="" val="1585722376"/>
                    </a:ext>
                  </a:extLst>
                </a:gridCol>
              </a:tblGrid>
              <a:tr h="360040">
                <a:tc gridSpan="2"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Mittelstufe</a:t>
                      </a:r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500576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600" i="1" dirty="0" smtClean="0"/>
                        <a:t>nicht</a:t>
                      </a:r>
                      <a:r>
                        <a:rPr lang="de-DE" sz="1600" i="1" baseline="0" dirty="0" smtClean="0"/>
                        <a:t> Bestandteil des KLP</a:t>
                      </a:r>
                      <a:endParaRPr lang="de-DE" sz="16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i="1" dirty="0" smtClean="0"/>
                        <a:t>wird gestärkt</a:t>
                      </a:r>
                      <a:endParaRPr lang="de-DE" sz="160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501494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de-DE" sz="1600" dirty="0" smtClean="0"/>
                        <a:t>- Unterscheidung</a:t>
                      </a:r>
                      <a:r>
                        <a:rPr lang="de-DE" sz="1600" baseline="0" dirty="0" smtClean="0"/>
                        <a:t>  Sporen-/Samenpflanzen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+ Freilandökologie </a:t>
                      </a:r>
                      <a:endParaRPr lang="de-DE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kumimoji="0" lang="de-DE" sz="16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Unterscheidung Nackt- und</a:t>
                      </a:r>
                      <a:r>
                        <a:rPr kumimoji="0" lang="de-DE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kumimoji="0" lang="de-DE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de-DE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Bedecktsamer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+ Pilze und Wirbellose</a:t>
                      </a:r>
                      <a:endParaRPr lang="de-DE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baseline="0" dirty="0" smtClean="0"/>
                        <a:t>- Generations- und Wirtswechsel am</a:t>
                      </a:r>
                      <a:br>
                        <a:rPr lang="de-DE" sz="1600" baseline="0" dirty="0" smtClean="0"/>
                      </a:br>
                      <a:r>
                        <a:rPr lang="de-DE" sz="1600" baseline="0" dirty="0" smtClean="0"/>
                        <a:t>  Beispiel eines ausgewählten Endoparasiten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 </a:t>
                      </a:r>
                      <a:endParaRPr lang="de-DE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53572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aseline="0" dirty="0" smtClean="0"/>
                        <a:t>- Zusammenleben in Tierverbänden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301996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- Treibhauseffekt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40101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- stammesgeschichtliche Verwandtschaft</a:t>
                      </a:r>
                      <a:endParaRPr lang="de-DE" sz="1600" baseline="0" dirty="0" smtClean="0"/>
                    </a:p>
                    <a:p>
                      <a:r>
                        <a:rPr lang="de-DE" sz="1600" baseline="0" dirty="0" smtClean="0"/>
                        <a:t>  ausgewählter Pflanzen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22056186"/>
                  </a:ext>
                </a:extLst>
              </a:tr>
            </a:tbl>
          </a:graphicData>
        </a:graphic>
      </p:graphicFrame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>
          <a:xfrm>
            <a:off x="179512" y="6356350"/>
            <a:ext cx="3024336" cy="365125"/>
          </a:xfrm>
        </p:spPr>
        <p:txBody>
          <a:bodyPr/>
          <a:lstStyle/>
          <a:p>
            <a:r>
              <a:rPr lang="de-DE" smtClean="0"/>
              <a:t>Implementationsveranstaltung zur Einführung der Kernlehrpläne Gymnasium SI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0302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58BA3A26-0D42-5242-9CBD-EE1D512B8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432048"/>
          </a:xfrm>
        </p:spPr>
        <p:txBody>
          <a:bodyPr/>
          <a:lstStyle/>
          <a:p>
            <a:r>
              <a:rPr lang="de-DE" dirty="0" smtClean="0"/>
              <a:t>Hinweise für die SILP-Erstellung</a:t>
            </a:r>
            <a:endParaRPr lang="de-DE" dirty="0"/>
          </a:p>
        </p:txBody>
      </p:sp>
      <p:sp>
        <p:nvSpPr>
          <p:cNvPr id="15" name="Foliennummernplatzhalter 14">
            <a:extLst>
              <a:ext uri="{FF2B5EF4-FFF2-40B4-BE49-F238E27FC236}">
                <a16:creationId xmlns:a16="http://schemas.microsoft.com/office/drawing/2014/main" xmlns="" id="{7EF2240C-BC26-1C45-BB27-3EFB84512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48</a:t>
            </a:fld>
            <a:endParaRPr lang="de-DE"/>
          </a:p>
        </p:txBody>
      </p:sp>
      <p:graphicFrame>
        <p:nvGraphicFramePr>
          <p:cNvPr id="9" name="Inhaltsplatzhalt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0496383"/>
              </p:ext>
            </p:extLst>
          </p:nvPr>
        </p:nvGraphicFramePr>
        <p:xfrm>
          <a:off x="457200" y="1700808"/>
          <a:ext cx="8229600" cy="4205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4357425"/>
              </p:ext>
            </p:extLst>
          </p:nvPr>
        </p:nvGraphicFramePr>
        <p:xfrm>
          <a:off x="791580" y="2060848"/>
          <a:ext cx="7560840" cy="30073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924436">
                  <a:extLst>
                    <a:ext uri="{9D8B030D-6E8A-4147-A177-3AD203B41FA5}">
                      <a16:colId xmlns:a16="http://schemas.microsoft.com/office/drawing/2014/main" xmlns="" val="1163264752"/>
                    </a:ext>
                  </a:extLst>
                </a:gridCol>
                <a:gridCol w="3636404">
                  <a:extLst>
                    <a:ext uri="{9D8B030D-6E8A-4147-A177-3AD203B41FA5}">
                      <a16:colId xmlns:a16="http://schemas.microsoft.com/office/drawing/2014/main" xmlns="" val="1585722376"/>
                    </a:ext>
                  </a:extLst>
                </a:gridCol>
              </a:tblGrid>
              <a:tr h="360040">
                <a:tc gridSpan="2"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Mittelstufe</a:t>
                      </a:r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500576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600" i="1" dirty="0" smtClean="0"/>
                        <a:t>nicht</a:t>
                      </a:r>
                      <a:r>
                        <a:rPr lang="de-DE" sz="1600" i="1" baseline="0" dirty="0" smtClean="0"/>
                        <a:t> Bestandteil des KLP</a:t>
                      </a:r>
                      <a:endParaRPr lang="de-DE" sz="16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i="1" dirty="0" smtClean="0"/>
                        <a:t>wird gestärkt</a:t>
                      </a:r>
                      <a:endParaRPr lang="de-DE" sz="160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501494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- Gentechnik </a:t>
                      </a:r>
                      <a:br>
                        <a:rPr lang="de-DE" sz="1600" dirty="0" smtClean="0"/>
                      </a:br>
                      <a:r>
                        <a:rPr lang="de-DE" sz="1600" dirty="0" smtClean="0"/>
                        <a:t>  (Vermittlung in</a:t>
                      </a:r>
                      <a:r>
                        <a:rPr lang="de-DE" sz="1600" baseline="0" dirty="0" smtClean="0"/>
                        <a:t> Ansätzen: Molekulargenetik)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/>
                        <a:t> + Immunbiologie</a:t>
                      </a:r>
                      <a:r>
                        <a:rPr lang="de-DE" sz="1600" baseline="0" dirty="0" smtClean="0"/>
                        <a:t> differenzierter</a:t>
                      </a:r>
                      <a:endParaRPr lang="de-DE" sz="1600" dirty="0" smtClean="0"/>
                    </a:p>
                    <a:p>
                      <a:endParaRPr lang="de-DE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53572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- gesundheitsbewusste Ernährung 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301996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- Lernen und Gehirn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40101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de-DE" sz="1600" dirty="0" smtClean="0"/>
                        <a:t>- Bau und Funktion der Niere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161188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de-DE" sz="1600" dirty="0" smtClean="0"/>
                        <a:t>- Individualentwicklung</a:t>
                      </a:r>
                      <a:r>
                        <a:rPr lang="de-DE" sz="1600" baseline="0" dirty="0" smtClean="0"/>
                        <a:t> des Menschen:   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de-DE" sz="1600" baseline="0" dirty="0" smtClean="0"/>
                        <a:t>  Alterungsprozess und Tod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endParaRPr lang="de-DE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>
          <a:xfrm>
            <a:off x="179512" y="6356350"/>
            <a:ext cx="3024336" cy="365125"/>
          </a:xfrm>
        </p:spPr>
        <p:txBody>
          <a:bodyPr/>
          <a:lstStyle/>
          <a:p>
            <a:r>
              <a:rPr lang="de-DE" smtClean="0"/>
              <a:t>Implementationsveranstaltung zur Einführung der Kernlehrpläne Gymnasium SI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06888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6A40F330-A8D1-904B-8AEB-681F1519A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124744"/>
            <a:ext cx="8363272" cy="360040"/>
          </a:xfrm>
        </p:spPr>
        <p:txBody>
          <a:bodyPr/>
          <a:lstStyle/>
          <a:p>
            <a:r>
              <a:rPr lang="de-DE" sz="3200" dirty="0" smtClean="0"/>
              <a:t>Beispiele für konkretisierte Unterrichtsvorhaben</a:t>
            </a:r>
            <a:endParaRPr lang="de-DE" sz="32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8B8CEACE-04FA-6947-8557-674165DC2F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00807"/>
            <a:ext cx="8229600" cy="4303261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Konkretisierte Unterrichtsvorhaben sind </a:t>
            </a:r>
            <a:r>
              <a:rPr lang="de-DE" sz="2400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keine</a:t>
            </a:r>
            <a:r>
              <a:rPr lang="de-DE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de-DE" sz="2400" i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verpflichtenden</a:t>
            </a:r>
            <a:r>
              <a:rPr lang="de-DE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Bestandteile </a:t>
            </a:r>
            <a:r>
              <a:rPr lang="de-DE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des </a:t>
            </a:r>
            <a:r>
              <a:rPr lang="de-DE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SILP.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342B4C44-79F9-3F42-B81D-A41554387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 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63EEC190-ADFD-AC46-8660-0E8B5A74A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pPr/>
              <a:t>49</a:t>
            </a:fld>
            <a:endParaRPr lang="de-DE"/>
          </a:p>
        </p:txBody>
      </p:sp>
      <p:pic>
        <p:nvPicPr>
          <p:cNvPr id="2070" name="Picture 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492896"/>
            <a:ext cx="7200800" cy="3511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9108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Bewährte Merkmale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6131024" cy="420506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de-DE" dirty="0"/>
              <a:t>Kernlehrpläne in NRW formulieren</a:t>
            </a:r>
          </a:p>
          <a:p>
            <a:r>
              <a:rPr lang="de-DE" dirty="0"/>
              <a:t>schulformbezogene landesweit verbindliche </a:t>
            </a:r>
            <a:r>
              <a:rPr lang="de-DE" dirty="0" smtClean="0"/>
              <a:t>Standards,</a:t>
            </a:r>
            <a:endParaRPr lang="de-DE" dirty="0"/>
          </a:p>
          <a:p>
            <a:r>
              <a:rPr lang="de-DE" dirty="0"/>
              <a:t>den fachlichen Kern der dafür erforderlichen Kompetenzen einschließlich zugrunde liegender </a:t>
            </a:r>
            <a:r>
              <a:rPr lang="de-DE" dirty="0" smtClean="0"/>
              <a:t>Wissensbestände,</a:t>
            </a:r>
            <a:endParaRPr lang="de-DE" dirty="0"/>
          </a:p>
          <a:p>
            <a:r>
              <a:rPr lang="de-DE" dirty="0"/>
              <a:t>eine Progression der Kompetenzentwicklung über mindestens zwei Stufen (Ende der Erprobungsstufe, Ende der Sekundarstufe I</a:t>
            </a:r>
            <a:r>
              <a:rPr lang="de-DE" dirty="0" smtClean="0"/>
              <a:t>),</a:t>
            </a:r>
            <a:endParaRPr lang="de-DE" dirty="0"/>
          </a:p>
          <a:p>
            <a:r>
              <a:rPr lang="de-DE" i="1" dirty="0"/>
              <a:t>keine</a:t>
            </a:r>
            <a:r>
              <a:rPr lang="de-DE" dirty="0"/>
              <a:t> Aussagen zur konkreten Gestaltung und Durchführung des </a:t>
            </a:r>
            <a:r>
              <a:rPr lang="de-DE" dirty="0" smtClean="0"/>
              <a:t>Unterrichts. 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>(Dies ist </a:t>
            </a:r>
            <a:r>
              <a:rPr lang="de-DE" dirty="0" smtClean="0"/>
              <a:t>Aufgabe der </a:t>
            </a:r>
            <a:r>
              <a:rPr lang="de-DE" dirty="0"/>
              <a:t>schulinternen </a:t>
            </a:r>
            <a:r>
              <a:rPr lang="de-DE" dirty="0" smtClean="0"/>
              <a:t>Lehrpläne.)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 </a:t>
            </a:r>
            <a:endParaRPr lang="de-DE" dirty="0"/>
          </a:p>
        </p:txBody>
      </p:sp>
      <p:pic>
        <p:nvPicPr>
          <p:cNvPr id="7" name="Picture 2" descr="Deutsch Kernlehrplan verkürzter Bildungsgang Gym. Sek. I">
            <a:extLst>
              <a:ext uri="{FF2B5EF4-FFF2-40B4-BE49-F238E27FC236}">
                <a16:creationId xmlns:a16="http://schemas.microsoft.com/office/drawing/2014/main" xmlns="" id="{7AA56A9A-E725-BA4D-BB07-9E82734759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0269">
            <a:off x="6621889" y="2252300"/>
            <a:ext cx="2016224" cy="285314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A056F1D5-BDAB-5145-911E-0290F498A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pPr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84385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6A40F330-A8D1-904B-8AEB-681F1519A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124744"/>
            <a:ext cx="8363272" cy="360040"/>
          </a:xfrm>
        </p:spPr>
        <p:txBody>
          <a:bodyPr/>
          <a:lstStyle/>
          <a:p>
            <a:r>
              <a:rPr lang="de-DE" sz="3200" dirty="0" smtClean="0"/>
              <a:t>Beispiele für konkretisierte Unterrichtsvorhaben</a:t>
            </a:r>
            <a:endParaRPr lang="de-DE" sz="32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8B8CEACE-04FA-6947-8557-674165DC2F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1" y="1700808"/>
            <a:ext cx="8779107" cy="4205064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342B4C44-79F9-3F42-B81D-A41554387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 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63EEC190-ADFD-AC46-8660-0E8B5A74A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pPr/>
              <a:t>50</a:t>
            </a:fld>
            <a:endParaRPr lang="de-DE"/>
          </a:p>
        </p:txBody>
      </p:sp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5533580"/>
              </p:ext>
            </p:extLst>
          </p:nvPr>
        </p:nvGraphicFramePr>
        <p:xfrm>
          <a:off x="339741" y="1931657"/>
          <a:ext cx="8618878" cy="35665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9" name="Dokument" r:id="rId4" imgW="9447404" imgH="3908671" progId="Word.Document.12">
                  <p:embed/>
                </p:oleObj>
              </mc:Choice>
              <mc:Fallback>
                <p:oleObj name="Dokument" r:id="rId4" imgW="9447404" imgH="390867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39741" y="1931657"/>
                        <a:ext cx="8618878" cy="35665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41800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 </a:t>
            </a:r>
            <a:endParaRPr lang="de-DE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95536" y="4725144"/>
            <a:ext cx="8507412" cy="504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1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1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lnSpc>
                <a:spcPct val="80000"/>
              </a:lnSpc>
              <a:buFont typeface="Times" pitchFamily="18" charset="0"/>
              <a:buNone/>
            </a:pPr>
            <a:r>
              <a:rPr lang="de-DE" altLang="de-DE" sz="3200" kern="0" dirty="0">
                <a:solidFill>
                  <a:srgbClr val="0070C0"/>
                </a:solidFill>
              </a:rPr>
              <a:t>Herzlichen Dank für Ihre Aufmerksamkeit!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565400"/>
            <a:ext cx="8207375" cy="147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xmlns="" id="{FB39564D-959C-054D-9479-CBD0C843A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pPr/>
              <a:t>51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85676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/>
              <a:t>Grundkonstrukt und zentrale Begriffe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 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xmlns="" id="{0FBB1F8D-1C56-E948-A166-0661E1EAA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6</a:t>
            </a:fld>
            <a:endParaRPr lang="de-DE" dirty="0"/>
          </a:p>
        </p:txBody>
      </p:sp>
      <p:sp>
        <p:nvSpPr>
          <p:cNvPr id="21" name="Rechteck 20"/>
          <p:cNvSpPr/>
          <p:nvPr/>
        </p:nvSpPr>
        <p:spPr>
          <a:xfrm>
            <a:off x="2483768" y="2013534"/>
            <a:ext cx="5616624" cy="3647714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8" name="Gruppieren 7"/>
          <p:cNvGrpSpPr/>
          <p:nvPr/>
        </p:nvGrpSpPr>
        <p:grpSpPr>
          <a:xfrm>
            <a:off x="1835696" y="2019588"/>
            <a:ext cx="5605280" cy="3635606"/>
            <a:chOff x="2051720" y="2019588"/>
            <a:chExt cx="5605280" cy="3635606"/>
          </a:xfrm>
        </p:grpSpPr>
        <p:sp>
          <p:nvSpPr>
            <p:cNvPr id="22" name="Text Box 4"/>
            <p:cNvSpPr txBox="1">
              <a:spLocks noChangeArrowheads="1"/>
            </p:cNvSpPr>
            <p:nvPr/>
          </p:nvSpPr>
          <p:spPr bwMode="auto">
            <a:xfrm>
              <a:off x="2960646" y="2019588"/>
              <a:ext cx="3818624" cy="776464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de-DE" sz="1600" b="1" dirty="0">
                  <a:effectLst/>
                  <a:latin typeface="Arial"/>
                  <a:ea typeface="Calibri"/>
                  <a:cs typeface="Times New Roman"/>
                </a:rPr>
                <a:t>Ziele des Faches/</a:t>
              </a:r>
            </a:p>
            <a:p>
              <a:pPr algn="ctr">
                <a:spcAft>
                  <a:spcPts val="0"/>
                </a:spcAft>
              </a:pPr>
              <a:r>
                <a:rPr lang="de-DE" sz="1600" b="1" dirty="0">
                  <a:effectLst/>
                  <a:latin typeface="Arial"/>
                  <a:ea typeface="Calibri"/>
                  <a:cs typeface="Times New Roman"/>
                </a:rPr>
                <a:t>Übergreifende fachliche Kompetenz</a:t>
              </a:r>
            </a:p>
            <a:p>
              <a:pPr algn="ctr">
                <a:spcBef>
                  <a:spcPts val="600"/>
                </a:spcBef>
                <a:spcAft>
                  <a:spcPts val="0"/>
                </a:spcAft>
              </a:pPr>
              <a:r>
                <a:rPr lang="de-DE" sz="1050" dirty="0">
                  <a:effectLst/>
                  <a:latin typeface="Arial"/>
                  <a:ea typeface="Calibri"/>
                  <a:cs typeface="Times New Roman"/>
                </a:rPr>
                <a:t>Kapitel </a:t>
              </a:r>
              <a:r>
                <a:rPr lang="de-DE" sz="1050" dirty="0" smtClean="0">
                  <a:effectLst/>
                  <a:latin typeface="Arial"/>
                  <a:ea typeface="Calibri"/>
                  <a:cs typeface="Times New Roman"/>
                </a:rPr>
                <a:t>1</a:t>
              </a:r>
              <a:endParaRPr lang="de-DE" sz="1050" dirty="0">
                <a:effectLst/>
                <a:latin typeface="Arial"/>
                <a:ea typeface="Calibri"/>
                <a:cs typeface="Times New Roman"/>
              </a:endParaRPr>
            </a:p>
          </p:txBody>
        </p:sp>
        <p:sp>
          <p:nvSpPr>
            <p:cNvPr id="23" name="Text Box 5"/>
            <p:cNvSpPr txBox="1">
              <a:spLocks noChangeArrowheads="1"/>
            </p:cNvSpPr>
            <p:nvPr/>
          </p:nvSpPr>
          <p:spPr bwMode="auto">
            <a:xfrm>
              <a:off x="2051720" y="3375751"/>
              <a:ext cx="2297130" cy="801438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de-DE" sz="1600" b="1" dirty="0">
                  <a:effectLst/>
                  <a:latin typeface="Arial"/>
                  <a:ea typeface="Calibri"/>
                  <a:cs typeface="Times New Roman"/>
                </a:rPr>
                <a:t>Kompetenzbereiche</a:t>
              </a:r>
            </a:p>
            <a:p>
              <a:pPr algn="ctr">
                <a:spcAft>
                  <a:spcPts val="0"/>
                </a:spcAft>
              </a:pPr>
              <a:r>
                <a:rPr lang="de-DE" sz="1400" dirty="0">
                  <a:effectLst/>
                  <a:latin typeface="Arial"/>
                  <a:ea typeface="Calibri"/>
                  <a:cs typeface="Times New Roman"/>
                </a:rPr>
                <a:t>(Prozesse)</a:t>
              </a:r>
            </a:p>
            <a:p>
              <a:pPr algn="ctr">
                <a:spcBef>
                  <a:spcPts val="600"/>
                </a:spcBef>
                <a:spcAft>
                  <a:spcPts val="0"/>
                </a:spcAft>
              </a:pPr>
              <a:r>
                <a:rPr lang="de-DE" sz="1050" dirty="0">
                  <a:effectLst/>
                  <a:latin typeface="Arial"/>
                  <a:ea typeface="Calibri"/>
                  <a:cs typeface="Times New Roman"/>
                </a:rPr>
                <a:t>Kapitel </a:t>
              </a:r>
              <a:r>
                <a:rPr lang="de-DE" sz="1050" dirty="0" smtClean="0">
                  <a:effectLst/>
                  <a:latin typeface="Arial"/>
                  <a:ea typeface="Calibri"/>
                  <a:cs typeface="Times New Roman"/>
                </a:rPr>
                <a:t>2.1</a:t>
              </a:r>
              <a:endParaRPr lang="de-DE" sz="1050" dirty="0">
                <a:effectLst/>
                <a:latin typeface="Arial"/>
                <a:ea typeface="Calibri"/>
                <a:cs typeface="Times New Roman"/>
              </a:endParaRPr>
            </a:p>
          </p:txBody>
        </p:sp>
        <p:sp>
          <p:nvSpPr>
            <p:cNvPr id="24" name="Text Box 6"/>
            <p:cNvSpPr txBox="1">
              <a:spLocks noChangeArrowheads="1"/>
            </p:cNvSpPr>
            <p:nvPr/>
          </p:nvSpPr>
          <p:spPr bwMode="auto">
            <a:xfrm>
              <a:off x="5359161" y="3375751"/>
              <a:ext cx="2297839" cy="787059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de-DE" sz="1600" b="1" dirty="0">
                  <a:effectLst/>
                  <a:latin typeface="Arial"/>
                  <a:ea typeface="Calibri"/>
                  <a:cs typeface="Times New Roman"/>
                </a:rPr>
                <a:t>Inhaltsfelder</a:t>
              </a:r>
            </a:p>
            <a:p>
              <a:pPr algn="ctr">
                <a:spcAft>
                  <a:spcPts val="0"/>
                </a:spcAft>
              </a:pPr>
              <a:r>
                <a:rPr lang="de-DE" sz="1400" dirty="0">
                  <a:effectLst/>
                  <a:latin typeface="Arial"/>
                  <a:ea typeface="Calibri"/>
                  <a:cs typeface="Times New Roman"/>
                </a:rPr>
                <a:t>(Gegenstände)</a:t>
              </a:r>
            </a:p>
            <a:p>
              <a:pPr algn="ctr">
                <a:spcBef>
                  <a:spcPts val="600"/>
                </a:spcBef>
                <a:spcAft>
                  <a:spcPts val="0"/>
                </a:spcAft>
              </a:pPr>
              <a:r>
                <a:rPr lang="de-DE" sz="1050" dirty="0">
                  <a:effectLst/>
                  <a:latin typeface="Arial"/>
                  <a:ea typeface="Calibri"/>
                  <a:cs typeface="Times New Roman"/>
                </a:rPr>
                <a:t>Kapitel </a:t>
              </a:r>
              <a:r>
                <a:rPr lang="de-DE" sz="1050" dirty="0" smtClean="0">
                  <a:effectLst/>
                  <a:latin typeface="Arial"/>
                  <a:ea typeface="Calibri"/>
                  <a:cs typeface="Times New Roman"/>
                </a:rPr>
                <a:t>2.1</a:t>
              </a:r>
              <a:endParaRPr lang="de-DE" sz="1050" dirty="0">
                <a:effectLst/>
                <a:latin typeface="Arial"/>
                <a:ea typeface="Calibri"/>
                <a:cs typeface="Times New Roman"/>
              </a:endParaRPr>
            </a:p>
          </p:txBody>
        </p:sp>
        <p:sp>
          <p:nvSpPr>
            <p:cNvPr id="25" name="Text Box 7"/>
            <p:cNvSpPr txBox="1">
              <a:spLocks noChangeArrowheads="1"/>
            </p:cNvSpPr>
            <p:nvPr/>
          </p:nvSpPr>
          <p:spPr bwMode="auto">
            <a:xfrm>
              <a:off x="2699792" y="4837864"/>
              <a:ext cx="4320480" cy="81733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de-DE" sz="1600" b="1" dirty="0">
                  <a:effectLst/>
                  <a:latin typeface="Arial"/>
                  <a:ea typeface="Calibri"/>
                  <a:cs typeface="Times New Roman"/>
                </a:rPr>
                <a:t>Kompetenzerwartungen</a:t>
              </a:r>
            </a:p>
            <a:p>
              <a:pPr algn="ctr">
                <a:spcAft>
                  <a:spcPts val="0"/>
                </a:spcAft>
              </a:pPr>
              <a:r>
                <a:rPr lang="de-DE" sz="1400" dirty="0">
                  <a:effectLst/>
                  <a:latin typeface="Arial"/>
                  <a:ea typeface="Calibri"/>
                  <a:cs typeface="Times New Roman"/>
                </a:rPr>
                <a:t>(Verknüpfung von Prozessen und Gegenständen)</a:t>
              </a:r>
            </a:p>
            <a:p>
              <a:pPr algn="ctr">
                <a:spcBef>
                  <a:spcPts val="600"/>
                </a:spcBef>
                <a:spcAft>
                  <a:spcPts val="0"/>
                </a:spcAft>
              </a:pPr>
              <a:r>
                <a:rPr lang="de-DE" sz="1050" dirty="0">
                  <a:effectLst/>
                  <a:latin typeface="Arial"/>
                  <a:ea typeface="Calibri"/>
                  <a:cs typeface="Times New Roman"/>
                </a:rPr>
                <a:t>Kapitel 2.2 und </a:t>
              </a:r>
              <a:r>
                <a:rPr lang="de-DE" sz="1050" dirty="0" smtClean="0">
                  <a:effectLst/>
                  <a:latin typeface="Arial"/>
                  <a:ea typeface="Calibri"/>
                  <a:cs typeface="Times New Roman"/>
                </a:rPr>
                <a:t>2.3</a:t>
              </a:r>
              <a:endParaRPr lang="de-DE" sz="1050" dirty="0">
                <a:effectLst/>
                <a:latin typeface="Arial"/>
                <a:ea typeface="Calibri"/>
                <a:cs typeface="Times New Roman"/>
              </a:endParaRPr>
            </a:p>
          </p:txBody>
        </p:sp>
        <p:cxnSp>
          <p:nvCxnSpPr>
            <p:cNvPr id="26" name="Line 8"/>
            <p:cNvCxnSpPr>
              <a:cxnSpLocks noChangeShapeType="1"/>
            </p:cNvCxnSpPr>
            <p:nvPr/>
          </p:nvCxnSpPr>
          <p:spPr bwMode="auto">
            <a:xfrm>
              <a:off x="4863577" y="2796809"/>
              <a:ext cx="709" cy="27244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" name="Line 9"/>
            <p:cNvCxnSpPr>
              <a:cxnSpLocks noChangeShapeType="1"/>
            </p:cNvCxnSpPr>
            <p:nvPr/>
          </p:nvCxnSpPr>
          <p:spPr bwMode="auto">
            <a:xfrm flipH="1">
              <a:off x="3200285" y="3069252"/>
              <a:ext cx="1659038" cy="75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" name="Line 10"/>
            <p:cNvCxnSpPr>
              <a:cxnSpLocks noChangeShapeType="1"/>
            </p:cNvCxnSpPr>
            <p:nvPr/>
          </p:nvCxnSpPr>
          <p:spPr bwMode="auto">
            <a:xfrm flipH="1">
              <a:off x="4852942" y="3069252"/>
              <a:ext cx="1659747" cy="75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" name="Line 11"/>
            <p:cNvCxnSpPr>
              <a:cxnSpLocks noChangeShapeType="1"/>
            </p:cNvCxnSpPr>
            <p:nvPr/>
          </p:nvCxnSpPr>
          <p:spPr bwMode="auto">
            <a:xfrm>
              <a:off x="3199576" y="3069252"/>
              <a:ext cx="709" cy="30649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" name="Line 12"/>
            <p:cNvCxnSpPr>
              <a:cxnSpLocks noChangeShapeType="1"/>
            </p:cNvCxnSpPr>
            <p:nvPr/>
          </p:nvCxnSpPr>
          <p:spPr bwMode="auto">
            <a:xfrm>
              <a:off x="6518361" y="3069252"/>
              <a:ext cx="709" cy="30649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" name="Line 13"/>
            <p:cNvCxnSpPr>
              <a:cxnSpLocks noChangeShapeType="1"/>
            </p:cNvCxnSpPr>
            <p:nvPr/>
          </p:nvCxnSpPr>
          <p:spPr bwMode="auto">
            <a:xfrm>
              <a:off x="4852942" y="4498823"/>
              <a:ext cx="709" cy="33904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" name="Line 14"/>
            <p:cNvCxnSpPr>
              <a:cxnSpLocks noChangeShapeType="1"/>
            </p:cNvCxnSpPr>
            <p:nvPr/>
          </p:nvCxnSpPr>
          <p:spPr bwMode="auto">
            <a:xfrm flipH="1">
              <a:off x="3191777" y="4498066"/>
              <a:ext cx="1657620" cy="75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" name="Line 15"/>
            <p:cNvCxnSpPr>
              <a:cxnSpLocks noChangeShapeType="1"/>
            </p:cNvCxnSpPr>
            <p:nvPr/>
          </p:nvCxnSpPr>
          <p:spPr bwMode="auto">
            <a:xfrm flipH="1">
              <a:off x="4864995" y="4509192"/>
              <a:ext cx="1657620" cy="151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4" name="Line 16"/>
            <p:cNvCxnSpPr>
              <a:cxnSpLocks noChangeShapeType="1"/>
            </p:cNvCxnSpPr>
            <p:nvPr/>
          </p:nvCxnSpPr>
          <p:spPr bwMode="auto">
            <a:xfrm flipH="1">
              <a:off x="3191068" y="4177188"/>
              <a:ext cx="2127" cy="3186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" name="Line 17"/>
            <p:cNvCxnSpPr>
              <a:cxnSpLocks noChangeShapeType="1"/>
            </p:cNvCxnSpPr>
            <p:nvPr/>
          </p:nvCxnSpPr>
          <p:spPr bwMode="auto">
            <a:xfrm>
              <a:off x="6513398" y="4177188"/>
              <a:ext cx="5672" cy="31936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55480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/>
              <a:t>Gliederung des Kernlehrplans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 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pPr/>
              <a:t>7</a:t>
            </a:fld>
            <a:endParaRPr lang="de-DE" dirty="0"/>
          </a:p>
        </p:txBody>
      </p:sp>
      <p:graphicFrame>
        <p:nvGraphicFramePr>
          <p:cNvPr id="8" name="Group 5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927637"/>
              </p:ext>
            </p:extLst>
          </p:nvPr>
        </p:nvGraphicFramePr>
        <p:xfrm>
          <a:off x="520700" y="1780854"/>
          <a:ext cx="8064500" cy="3551278"/>
        </p:xfrm>
        <a:graphic>
          <a:graphicData uri="http://schemas.openxmlformats.org/drawingml/2006/table">
            <a:tbl>
              <a:tblPr/>
              <a:tblGrid>
                <a:gridCol w="863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2009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3476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Kapitel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Gliederungspunkt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476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Vorbemerkungen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476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Aufgaben und Ziele des Faches</a:t>
                      </a:r>
                      <a:r>
                        <a:rPr kumimoji="0" lang="de-DE" alt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3476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Kompetenzbereiche, Inhaltsfelder und Kompetenzerwartungen</a:t>
                      </a:r>
                      <a:r>
                        <a:rPr kumimoji="0" lang="de-DE" alt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411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Kompetenzbereiche und Inhaltsfelder des Faches</a:t>
                      </a:r>
                      <a:r>
                        <a:rPr kumimoji="0" lang="de-DE" alt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1043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Kompetenzerwartungen und inhaltliche Schwerpunkte bis zum Ende der Erprobungsstufe</a:t>
                      </a:r>
                      <a:endParaRPr kumimoji="0" lang="de-DE" alt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6004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alt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Kompetenzerwartungen und inhaltliche Schwerpunkte bis zum Ende der Sekundarstufe I</a:t>
                      </a:r>
                      <a:endParaRPr kumimoji="0" lang="de-DE" alt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3476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Lernerfolgsüberprüfung und Leistungsbewertung</a:t>
                      </a:r>
                      <a:r>
                        <a:rPr kumimoji="0" lang="de-DE" alt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514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6F477AE8-29DB-4A4A-9A4D-43F01DEA8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Neue </a:t>
            </a:r>
            <a:r>
              <a:rPr lang="de-DE" dirty="0"/>
              <a:t>Akzentsetzungen der </a:t>
            </a:r>
            <a:r>
              <a:rPr lang="de-DE" dirty="0" smtClean="0"/>
              <a:t>Kernlehrpläne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215B63A6-BED9-F040-ADCC-469543B186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320480"/>
          </a:xfrm>
        </p:spPr>
        <p:txBody>
          <a:bodyPr>
            <a:normAutofit/>
          </a:bodyPr>
          <a:lstStyle/>
          <a:p>
            <a:r>
              <a:rPr lang="de-DE" dirty="0"/>
              <a:t>Ausschärfung der Fachlichkeit</a:t>
            </a:r>
          </a:p>
          <a:p>
            <a:pPr lvl="1"/>
            <a:r>
              <a:rPr lang="de-DE" dirty="0"/>
              <a:t>Präzisere Beschreibung fachlicher Inhalte</a:t>
            </a:r>
          </a:p>
          <a:p>
            <a:pPr lvl="1"/>
            <a:r>
              <a:rPr lang="de-DE" dirty="0"/>
              <a:t>Präzisere Beschreibung fachlicher Prozesse</a:t>
            </a:r>
          </a:p>
          <a:p>
            <a:r>
              <a:rPr lang="de-DE" dirty="0" smtClean="0"/>
              <a:t>Gestaltungsspielräume</a:t>
            </a:r>
            <a:endParaRPr lang="de-DE" dirty="0"/>
          </a:p>
          <a:p>
            <a:pPr lvl="1"/>
            <a:r>
              <a:rPr lang="de-DE" dirty="0"/>
              <a:t>Zeit zum Üben, </a:t>
            </a:r>
            <a:r>
              <a:rPr lang="de-DE" dirty="0" smtClean="0"/>
              <a:t>Wiederholen, </a:t>
            </a:r>
            <a:r>
              <a:rPr lang="de-DE" dirty="0"/>
              <a:t>Vertiefen</a:t>
            </a:r>
          </a:p>
          <a:p>
            <a:pPr lvl="1"/>
            <a:r>
              <a:rPr lang="de-DE" dirty="0"/>
              <a:t>Möglichkeiten zur Auseinandersetzung mit eigenen </a:t>
            </a:r>
            <a:r>
              <a:rPr lang="de-DE" dirty="0" smtClean="0"/>
              <a:t>Fragestellungen</a:t>
            </a:r>
          </a:p>
          <a:p>
            <a:r>
              <a:rPr lang="de-DE" dirty="0" smtClean="0"/>
              <a:t>Bezug auf fachübergreifende Zielsetzungen</a:t>
            </a:r>
          </a:p>
          <a:p>
            <a:pPr lvl="1"/>
            <a:r>
              <a:rPr lang="de-DE" dirty="0" smtClean="0"/>
              <a:t>Bildung in der digitalen Welt und Medienbildung</a:t>
            </a:r>
            <a:br>
              <a:rPr lang="de-DE" dirty="0" smtClean="0"/>
            </a:br>
            <a:r>
              <a:rPr lang="de-DE" dirty="0" smtClean="0"/>
              <a:t>(Medienkompetenzrahmen NRW)</a:t>
            </a:r>
          </a:p>
          <a:p>
            <a:pPr lvl="1"/>
            <a:r>
              <a:rPr lang="de-DE" dirty="0" smtClean="0"/>
              <a:t>Rahmenvorgabe Verbraucherbildung</a:t>
            </a:r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A712B5B7-DA19-2447-8E42-E26750AC9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 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3F0AAA70-ACB1-794B-B837-571540A6D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pPr/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61653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568952" cy="360040"/>
          </a:xfrm>
        </p:spPr>
        <p:txBody>
          <a:bodyPr/>
          <a:lstStyle/>
          <a:p>
            <a:r>
              <a:rPr lang="de-DE" dirty="0"/>
              <a:t>Gliederung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 </a:t>
            </a:r>
            <a:endParaRPr lang="de-DE" dirty="0"/>
          </a:p>
        </p:txBody>
      </p:sp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19256" cy="4205064"/>
          </a:xfrm>
        </p:spPr>
        <p:txBody>
          <a:bodyPr>
            <a:normAutofit/>
          </a:bodyPr>
          <a:lstStyle/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Merkmale der neuen Kernlehrpläne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 smtClean="0"/>
              <a:t>Übergreifende Aufgaben</a:t>
            </a:r>
            <a:endParaRPr lang="de-DE" dirty="0"/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Schulinterne </a:t>
            </a: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Lehrpläne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Der Kernlehrplan Biologie im Detail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Fachliche Unterstützungsmaterialien</a:t>
            </a:r>
            <a:endParaRPr lang="de-DE" dirty="0">
              <a:solidFill>
                <a:schemeClr val="bg1">
                  <a:lumMod val="6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de-DE" dirty="0"/>
          </a:p>
          <a:p>
            <a:pPr marL="514350" indent="-514350">
              <a:buFont typeface="+mj-lt"/>
              <a:buAutoNum type="arabicPeriod"/>
            </a:pPr>
            <a:endParaRPr lang="de-DE" dirty="0"/>
          </a:p>
          <a:p>
            <a:pPr marL="514350" indent="-514350">
              <a:buFont typeface="+mj-lt"/>
              <a:buAutoNum type="arabicPeriod"/>
            </a:pPr>
            <a:endParaRPr lang="de-DE" dirty="0"/>
          </a:p>
          <a:p>
            <a:pPr marL="514350" indent="-514350">
              <a:buFont typeface="+mj-lt"/>
              <a:buAutoNum type="arabicPeriod"/>
            </a:pP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xmlns="" id="{AB873F37-CF66-B744-AE61-6B5786006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pPr/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9651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QUA-LiS_Vorlage_weiss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QUA-LiS_Vorlage_weiss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QUA-LiS_Vorlage_weiss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QUA-LiS_Vorlage_weiss</Template>
  <TotalTime>0</TotalTime>
  <Words>2347</Words>
  <Application>Microsoft Office PowerPoint</Application>
  <PresentationFormat>Bildschirmpräsentation (4:3)</PresentationFormat>
  <Paragraphs>573</Paragraphs>
  <Slides>51</Slides>
  <Notes>51</Notes>
  <HiddenSlides>0</HiddenSlides>
  <MMClips>0</MMClips>
  <ScaleCrop>false</ScaleCrop>
  <HeadingPairs>
    <vt:vector size="6" baseType="variant">
      <vt:variant>
        <vt:lpstr>Design</vt:lpstr>
      </vt:variant>
      <vt:variant>
        <vt:i4>3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51</vt:i4>
      </vt:variant>
    </vt:vector>
  </HeadingPairs>
  <TitlesOfParts>
    <vt:vector size="55" baseType="lpstr">
      <vt:lpstr>QUA-LiS_Vorlage_weiss</vt:lpstr>
      <vt:lpstr>1_QUA-LiS_Vorlage_weiss</vt:lpstr>
      <vt:lpstr>2_QUA-LiS_Vorlage_weiss</vt:lpstr>
      <vt:lpstr>Dokument</vt:lpstr>
      <vt:lpstr>Herzlich willkommen</vt:lpstr>
      <vt:lpstr>Gliederung</vt:lpstr>
      <vt:lpstr>Gliederung</vt:lpstr>
      <vt:lpstr>Grundsätze</vt:lpstr>
      <vt:lpstr>Bewährte Merkmale</vt:lpstr>
      <vt:lpstr>Grundkonstrukt und zentrale Begriffe</vt:lpstr>
      <vt:lpstr>Gliederung des Kernlehrplans</vt:lpstr>
      <vt:lpstr>Neue Akzentsetzungen der Kernlehrpläne</vt:lpstr>
      <vt:lpstr>Gliederung</vt:lpstr>
      <vt:lpstr>Aufträge für alle Fächer insbesondere</vt:lpstr>
      <vt:lpstr>Fachliche Einbindung des MKR</vt:lpstr>
      <vt:lpstr>Einbindung des Medienkompetenzrahmens</vt:lpstr>
      <vt:lpstr>Fachliche Einbindung RV Verbraucherbildung</vt:lpstr>
      <vt:lpstr>Gliederung</vt:lpstr>
      <vt:lpstr>Schulinterne Lehrpläne - rechtlicher Rahmen</vt:lpstr>
      <vt:lpstr>Schulinterne Lehrpläne - rechtlicher Rahmen</vt:lpstr>
      <vt:lpstr>Curriculumentwicklung</vt:lpstr>
      <vt:lpstr>Merkmale von schulinternen Lehrplänen</vt:lpstr>
      <vt:lpstr>Gliederung für einen schulinternen Lehrplan</vt:lpstr>
      <vt:lpstr>Materialien im Lehrplannavigator</vt:lpstr>
      <vt:lpstr>Gliederung</vt:lpstr>
      <vt:lpstr>Aufgaben und Ziele des Faches</vt:lpstr>
      <vt:lpstr>Aufgaben und Ziele des Faches</vt:lpstr>
      <vt:lpstr>Die wichtigsten Neuerungen –  gegenüber KLP S I G 8</vt:lpstr>
      <vt:lpstr>Die wichtigsten Neuerungen –  gegenüber KLP S I G 8</vt:lpstr>
      <vt:lpstr>Die wichtigsten Kontinuitäten</vt:lpstr>
      <vt:lpstr>Kompetenzbereiche</vt:lpstr>
      <vt:lpstr>Kompetenzbereiche</vt:lpstr>
      <vt:lpstr>Kompetenzbereiche</vt:lpstr>
      <vt:lpstr>Kompetenzbereiche</vt:lpstr>
      <vt:lpstr>Kompetenzbereiche</vt:lpstr>
      <vt:lpstr>Rolle der Basiskonzepte</vt:lpstr>
      <vt:lpstr>Rolle der Basiskonzepte</vt:lpstr>
      <vt:lpstr>Fachliche Umsetzung neuer KLP-Merkmale</vt:lpstr>
      <vt:lpstr>Fachliche Umsetzung neuer KLP-Merkmale</vt:lpstr>
      <vt:lpstr>Fachliche Umsetzung neuer KLP-Merkmale</vt:lpstr>
      <vt:lpstr>Inhaltsfelder und konkretisierte Kompetenzen</vt:lpstr>
      <vt:lpstr>Inhaltsfelder und konkretisierte Kompetenzen</vt:lpstr>
      <vt:lpstr>Inhaltsfelder und konkretisierte Kompetenzen</vt:lpstr>
      <vt:lpstr>Inhaltsfelder und konkretisierte Kompetenzen</vt:lpstr>
      <vt:lpstr>Inhaltsfelder und konkretisierte Kompetenzen</vt:lpstr>
      <vt:lpstr>Gliederung</vt:lpstr>
      <vt:lpstr>Beispiel-SILP: Übersicht über die Unterrichtsvorhaben</vt:lpstr>
      <vt:lpstr>Gestaltungsspielräume</vt:lpstr>
      <vt:lpstr>Gestaltungsspielräume</vt:lpstr>
      <vt:lpstr>Hinweise für die SILP-Erstellung</vt:lpstr>
      <vt:lpstr>Hinweise für die SILP-Erstellung</vt:lpstr>
      <vt:lpstr>Hinweise für die SILP-Erstellung</vt:lpstr>
      <vt:lpstr>Beispiele für konkretisierte Unterrichtsvorhaben</vt:lpstr>
      <vt:lpstr>Beispiele für konkretisierte Unterrichtsvorhaben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2018-11-19T14:12:53Z</dcterms:created>
  <dcterms:modified xsi:type="dcterms:W3CDTF">2019-07-17T08:31:51Z</dcterms:modified>
</cp:coreProperties>
</file>