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 id="2147483744" r:id="rId9"/>
    <p:sldMasterId id="2147483756" r:id="rId10"/>
    <p:sldMasterId id="2147483768" r:id="rId11"/>
    <p:sldMasterId id="2147483780" r:id="rId12"/>
    <p:sldMasterId id="2147483792" r:id="rId13"/>
  </p:sldMasterIdLst>
  <p:notesMasterIdLst>
    <p:notesMasterId r:id="rId36"/>
  </p:notesMasterIdLst>
  <p:handoutMasterIdLst>
    <p:handoutMasterId r:id="rId37"/>
  </p:handoutMasterIdLst>
  <p:sldIdLst>
    <p:sldId id="256" r:id="rId14"/>
    <p:sldId id="257" r:id="rId15"/>
    <p:sldId id="258" r:id="rId16"/>
    <p:sldId id="259" r:id="rId17"/>
    <p:sldId id="279" r:id="rId18"/>
    <p:sldId id="260" r:id="rId19"/>
    <p:sldId id="274" r:id="rId20"/>
    <p:sldId id="273" r:id="rId21"/>
    <p:sldId id="262" r:id="rId22"/>
    <p:sldId id="263" r:id="rId23"/>
    <p:sldId id="264" r:id="rId24"/>
    <p:sldId id="275" r:id="rId25"/>
    <p:sldId id="266" r:id="rId26"/>
    <p:sldId id="265" r:id="rId27"/>
    <p:sldId id="276" r:id="rId28"/>
    <p:sldId id="269" r:id="rId29"/>
    <p:sldId id="270" r:id="rId30"/>
    <p:sldId id="287" r:id="rId31"/>
    <p:sldId id="278" r:id="rId32"/>
    <p:sldId id="272" r:id="rId33"/>
    <p:sldId id="284" r:id="rId34"/>
    <p:sldId id="285" r:id="rId35"/>
  </p:sldIdLst>
  <p:sldSz cx="9144000" cy="6858000" type="screen4x3"/>
  <p:notesSz cx="6796088" cy="9925050"/>
  <p:custShowLst>
    <p:custShow name="Fachleitertagung" id="0">
      <p:sldLst>
        <p:sld r:id="rId14"/>
        <p:sld r:id="rId15"/>
        <p:sld r:id="rId16"/>
        <p:sld r:id="rId17"/>
        <p:sld r:id="rId18"/>
        <p:sld r:id="rId19"/>
        <p:sld r:id="rId20"/>
        <p:sld r:id="rId21"/>
        <p:sld r:id="rId22"/>
        <p:sld r:id="rId23"/>
        <p:sld r:id="rId26"/>
        <p:sld r:id="rId27"/>
        <p:sld r:id="rId28"/>
        <p:sld r:id="rId29"/>
        <p:sld r:id="rId30"/>
        <p:sld r:id="rId32"/>
        <p:sld r:id="rId33"/>
        <p:sld r:id="rId34"/>
        <p:sld r:id="rId35"/>
      </p:sldLst>
    </p:custShow>
  </p:custShow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00"/>
    <a:srgbClr val="4AFF9D"/>
    <a:srgbClr val="FFF183"/>
    <a:srgbClr val="33CC33"/>
    <a:srgbClr val="FF9966"/>
    <a:srgbClr val="FFFFCC"/>
    <a:srgbClr val="FF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2" autoAdjust="0"/>
    <p:restoredTop sz="90847" autoAdjust="0"/>
  </p:normalViewPr>
  <p:slideViewPr>
    <p:cSldViewPr>
      <p:cViewPr varScale="1">
        <p:scale>
          <a:sx n="99" d="100"/>
          <a:sy n="99" d="100"/>
        </p:scale>
        <p:origin x="-32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Kopfzeilenplatzhalter 1"/>
          <p:cNvSpPr txBox="1">
            <a:spLocks noGrp="1"/>
          </p:cNvSpPr>
          <p:nvPr>
            <p:ph type="hdr" sz="quarter"/>
          </p:nvPr>
        </p:nvSpPr>
        <p:spPr>
          <a:xfrm>
            <a:off x="0" y="0"/>
            <a:ext cx="2949120" cy="495720"/>
          </a:xfrm>
          <a:prstGeom prst="rect">
            <a:avLst/>
          </a:prstGeom>
          <a:noFill/>
          <a:ln>
            <a:noFill/>
          </a:ln>
        </p:spPr>
        <p:txBody>
          <a:bodyPr vert="horz" wrap="none" lIns="90000" tIns="45000" rIns="90000" bIns="45000"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de-DE" sz="1400" b="0" i="0" u="none" strike="noStrike" baseline="0">
              <a:ln>
                <a:noFill/>
              </a:ln>
              <a:solidFill>
                <a:srgbClr val="000000"/>
              </a:solidFill>
              <a:latin typeface="Arial" pitchFamily="34"/>
              <a:ea typeface="ＭＳ Ｐゴシック" pitchFamily="2"/>
              <a:cs typeface="ＭＳ Ｐゴシック" pitchFamily="2"/>
            </a:endParaRPr>
          </a:p>
        </p:txBody>
      </p:sp>
      <p:sp>
        <p:nvSpPr>
          <p:cNvPr id="3" name="Datumsplatzhalter 2"/>
          <p:cNvSpPr txBox="1">
            <a:spLocks noGrp="1"/>
          </p:cNvSpPr>
          <p:nvPr>
            <p:ph type="dt" sz="quarter" idx="1"/>
          </p:nvPr>
        </p:nvSpPr>
        <p:spPr>
          <a:xfrm>
            <a:off x="3847320" y="0"/>
            <a:ext cx="2949120" cy="495720"/>
          </a:xfrm>
          <a:prstGeom prst="rect">
            <a:avLst/>
          </a:prstGeom>
          <a:noFill/>
          <a:ln>
            <a:noFill/>
          </a:ln>
        </p:spPr>
        <p:txBody>
          <a:bodyPr vert="horz" wrap="none" lIns="90000" tIns="45000" rIns="90000" bIns="45000"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fld id="{18996554-76E6-47A2-86F6-2732B847636F}" type="datetimeFigureOut">
              <a:rPr lang="de-DE"/>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t>24.11.2015</a:t>
            </a:fld>
            <a:endParaRPr lang="de-DE" sz="14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Fußzeilenplatzhalter 3"/>
          <p:cNvSpPr txBox="1">
            <a:spLocks noGrp="1"/>
          </p:cNvSpPr>
          <p:nvPr>
            <p:ph type="ftr" sz="quarter" idx="2"/>
          </p:nvPr>
        </p:nvSpPr>
        <p:spPr>
          <a:xfrm>
            <a:off x="0" y="9429120"/>
            <a:ext cx="2949120" cy="495720"/>
          </a:xfrm>
          <a:prstGeom prst="rect">
            <a:avLst/>
          </a:prstGeom>
          <a:noFill/>
          <a:ln>
            <a:noFill/>
          </a:ln>
        </p:spPr>
        <p:txBody>
          <a:bodyPr vert="horz" wrap="none" lIns="90000" tIns="45000" rIns="90000" bIns="45000" anchor="b"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de-DE" sz="1400" b="0" i="0" u="none" strike="noStrike" baseline="0">
              <a:ln>
                <a:noFill/>
              </a:ln>
              <a:solidFill>
                <a:srgbClr val="000000"/>
              </a:solidFill>
              <a:latin typeface="Arial" pitchFamily="34"/>
              <a:ea typeface="ＭＳ Ｐゴシック" pitchFamily="2"/>
              <a:cs typeface="ＭＳ Ｐゴシック" pitchFamily="2"/>
            </a:endParaRPr>
          </a:p>
        </p:txBody>
      </p:sp>
      <p:sp>
        <p:nvSpPr>
          <p:cNvPr id="5" name="Foliennummernplatzhalter 4"/>
          <p:cNvSpPr txBox="1">
            <a:spLocks noGrp="1"/>
          </p:cNvSpPr>
          <p:nvPr>
            <p:ph type="sldNum" sz="quarter" idx="3"/>
          </p:nvPr>
        </p:nvSpPr>
        <p:spPr>
          <a:xfrm>
            <a:off x="3847320" y="9429120"/>
            <a:ext cx="2949120" cy="495720"/>
          </a:xfrm>
          <a:prstGeom prst="rect">
            <a:avLst/>
          </a:prstGeom>
          <a:noFill/>
          <a:ln>
            <a:noFill/>
          </a:ln>
        </p:spPr>
        <p:txBody>
          <a:bodyPr vert="horz" wrap="none" lIns="90000" tIns="45000" rIns="90000" bIns="45000" anchor="b"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fld id="{50B0AA6E-98A4-4F62-A746-EF4CC4896E4D}" type="slidenum">
              <a:rPr/>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t>‹Nr.›</a:t>
            </a:fld>
            <a:endParaRPr lang="de-DE" sz="1400" b="0" i="0" u="none" strike="noStrike" baseline="0">
              <a:ln>
                <a:noFill/>
              </a:ln>
              <a:solidFill>
                <a:srgbClr val="000000"/>
              </a:solidFill>
              <a:latin typeface="Arial" pitchFamily="34"/>
              <a:ea typeface="ＭＳ Ｐゴシック" pitchFamily="2"/>
              <a:cs typeface="ＭＳ Ｐゴシック" pitchFamily="2"/>
            </a:endParaRPr>
          </a:p>
        </p:txBody>
      </p:sp>
    </p:spTree>
    <p:extLst>
      <p:ext uri="{BB962C8B-B14F-4D97-AF65-F5344CB8AC3E}">
        <p14:creationId xmlns:p14="http://schemas.microsoft.com/office/powerpoint/2010/main" val="3568731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hteck 1"/>
          <p:cNvSpPr>
            <a:spLocks noMove="1" noResize="1"/>
          </p:cNvSpPr>
          <p:nvPr/>
        </p:nvSpPr>
        <p:spPr>
          <a:xfrm>
            <a:off x="0" y="0"/>
            <a:ext cx="6796800" cy="9925200"/>
          </a:xfrm>
          <a:prstGeom prst="rect">
            <a:avLst/>
          </a:prstGeom>
          <a:solidFill>
            <a:srgbClr val="FFFFFF"/>
          </a:solidFill>
          <a:ln>
            <a:noFill/>
            <a:prstDash val="solid"/>
          </a:ln>
        </p:spPr>
        <p:txBody>
          <a:bodyPr vert="horz" wrap="none" lIns="90000" tIns="45000" rIns="90000" bIns="45000" anchor="ctr" anchorCtr="1"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3" name="Kopfzeilenplatzhalter 2"/>
          <p:cNvSpPr txBox="1">
            <a:spLocks noGrp="1"/>
          </p:cNvSpPr>
          <p:nvPr>
            <p:ph type="hdr" sz="quarter"/>
          </p:nvPr>
        </p:nvSpPr>
        <p:spPr>
          <a:xfrm>
            <a:off x="0" y="0"/>
            <a:ext cx="2946239" cy="497160"/>
          </a:xfrm>
          <a:prstGeom prst="rect">
            <a:avLst/>
          </a:prstGeom>
          <a:noFill/>
          <a:ln>
            <a:noFill/>
          </a:ln>
        </p:spPr>
        <p:txBody>
          <a:bodyPr vert="horz" wrap="square" lIns="90000" tIns="46800" rIns="90000" bIns="4680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200" b="0" i="0" u="none" strike="noStrike" baseline="0">
                <a:ln>
                  <a:noFill/>
                </a:ln>
                <a:solidFill>
                  <a:srgbClr val="000000"/>
                </a:solidFill>
                <a:latin typeface="Arial" pitchFamily="34"/>
                <a:ea typeface="ＭＳ Ｐゴシック" pitchFamily="2"/>
                <a:cs typeface="ＭＳ Ｐゴシック" pitchFamily="2"/>
              </a:defRPr>
            </a:lvl1pPr>
          </a:lstStyle>
          <a:p>
            <a:pPr lvl="0"/>
            <a:endParaRPr lang="de-DE"/>
          </a:p>
        </p:txBody>
      </p:sp>
      <p:sp>
        <p:nvSpPr>
          <p:cNvPr id="4" name="Datumsplatzhalter 3"/>
          <p:cNvSpPr txBox="1">
            <a:spLocks noGrp="1"/>
          </p:cNvSpPr>
          <p:nvPr>
            <p:ph type="dt" idx="1"/>
          </p:nvPr>
        </p:nvSpPr>
        <p:spPr>
          <a:xfrm>
            <a:off x="3849839" y="0"/>
            <a:ext cx="2946239" cy="497160"/>
          </a:xfrm>
          <a:prstGeom prst="rect">
            <a:avLst/>
          </a:prstGeom>
          <a:noFill/>
          <a:ln>
            <a:noFill/>
          </a:ln>
        </p:spPr>
        <p:txBody>
          <a:bodyPr vert="horz" wrap="square" lIns="90000" tIns="46800" rIns="90000" bIns="4680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200" b="0" i="0" u="none" strike="noStrike" baseline="0">
                <a:ln>
                  <a:noFill/>
                </a:ln>
                <a:solidFill>
                  <a:srgbClr val="000000"/>
                </a:solidFill>
                <a:latin typeface="Arial" pitchFamily="34"/>
                <a:ea typeface="ＭＳ Ｐゴシック" pitchFamily="2"/>
                <a:cs typeface="ＭＳ Ｐゴシック" pitchFamily="2"/>
              </a:defRPr>
            </a:lvl1pPr>
          </a:lstStyle>
          <a:p>
            <a:pPr lvl="0"/>
            <a:endParaRPr lang="de-DE"/>
          </a:p>
        </p:txBody>
      </p:sp>
      <p:sp>
        <p:nvSpPr>
          <p:cNvPr id="5" name="Folienbildplatzhalter 4"/>
          <p:cNvSpPr>
            <a:spLocks noGrp="1" noRot="1" noChangeAspect="1"/>
          </p:cNvSpPr>
          <p:nvPr>
            <p:ph type="sldImg" idx="2"/>
          </p:nvPr>
        </p:nvSpPr>
        <p:spPr>
          <a:xfrm>
            <a:off x="915840" y="744120"/>
            <a:ext cx="4965840" cy="3723120"/>
          </a:xfrm>
          <a:prstGeom prst="rect">
            <a:avLst/>
          </a:prstGeom>
          <a:noFill/>
          <a:ln>
            <a:noFill/>
            <a:prstDash val="solid"/>
          </a:ln>
        </p:spPr>
      </p:sp>
      <p:sp>
        <p:nvSpPr>
          <p:cNvPr id="6" name="Notizenplatzhalter 5"/>
          <p:cNvSpPr txBox="1">
            <a:spLocks noGrp="1"/>
          </p:cNvSpPr>
          <p:nvPr>
            <p:ph type="body" sz="quarter" idx="3"/>
          </p:nvPr>
        </p:nvSpPr>
        <p:spPr>
          <a:xfrm>
            <a:off x="679320" y="4714560"/>
            <a:ext cx="5438880" cy="4467600"/>
          </a:xfrm>
          <a:prstGeom prst="rect">
            <a:avLst/>
          </a:prstGeom>
          <a:noFill/>
          <a:ln>
            <a:noFill/>
          </a:ln>
        </p:spPr>
        <p:txBody>
          <a:bodyPr vert="horz" lIns="0" tIns="0" rIns="0" bIns="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a:p>
        </p:txBody>
      </p:sp>
      <p:sp>
        <p:nvSpPr>
          <p:cNvPr id="7" name="Fußzeilenplatzhalter 6"/>
          <p:cNvSpPr txBox="1">
            <a:spLocks noGrp="1"/>
          </p:cNvSpPr>
          <p:nvPr>
            <p:ph type="ftr" sz="quarter" idx="4"/>
          </p:nvPr>
        </p:nvSpPr>
        <p:spPr>
          <a:xfrm>
            <a:off x="0" y="9427320"/>
            <a:ext cx="2946239" cy="497520"/>
          </a:xfrm>
          <a:prstGeom prst="rect">
            <a:avLst/>
          </a:prstGeom>
          <a:noFill/>
          <a:ln>
            <a:noFill/>
          </a:ln>
        </p:spPr>
        <p:txBody>
          <a:bodyPr vert="horz" wrap="square" lIns="90000" tIns="46800" rIns="90000" bIns="46800" anchor="b"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200" b="0" i="0" u="none" strike="noStrike" baseline="0">
                <a:ln>
                  <a:noFill/>
                </a:ln>
                <a:solidFill>
                  <a:srgbClr val="000000"/>
                </a:solidFill>
                <a:latin typeface="Arial" pitchFamily="34"/>
                <a:ea typeface="ＭＳ Ｐゴシック" pitchFamily="2"/>
                <a:cs typeface="ＭＳ Ｐゴシック" pitchFamily="2"/>
              </a:defRPr>
            </a:lvl1pPr>
          </a:lstStyle>
          <a:p>
            <a:pPr lvl="0"/>
            <a:endParaRPr lang="de-DE"/>
          </a:p>
        </p:txBody>
      </p:sp>
      <p:sp>
        <p:nvSpPr>
          <p:cNvPr id="8" name="Foliennummernplatzhalter 7"/>
          <p:cNvSpPr txBox="1">
            <a:spLocks noGrp="1"/>
          </p:cNvSpPr>
          <p:nvPr>
            <p:ph type="sldNum" sz="quarter" idx="5"/>
          </p:nvPr>
        </p:nvSpPr>
        <p:spPr>
          <a:xfrm>
            <a:off x="3849839" y="9427320"/>
            <a:ext cx="2946239" cy="497520"/>
          </a:xfrm>
          <a:prstGeom prst="rect">
            <a:avLst/>
          </a:prstGeom>
          <a:noFill/>
          <a:ln>
            <a:noFill/>
          </a:ln>
        </p:spPr>
        <p:txBody>
          <a:bodyPr vert="horz" wrap="square" lIns="90000" tIns="46800" rIns="90000" bIns="46800" anchor="b" anchorCtr="0" compatLnSpc="1"/>
          <a:lstStyle>
            <a:lvl1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200" b="0" i="0" u="none" strike="noStrike" baseline="0">
                <a:ln>
                  <a:noFill/>
                </a:ln>
                <a:solidFill>
                  <a:srgbClr val="000000"/>
                </a:solidFill>
                <a:latin typeface="Arial" pitchFamily="34"/>
                <a:ea typeface="ＭＳ Ｐゴシック" pitchFamily="2"/>
                <a:cs typeface="ＭＳ Ｐゴシック" pitchFamily="2"/>
              </a:defRPr>
            </a:lvl1pPr>
          </a:lstStyle>
          <a:p>
            <a:pPr lvl="0"/>
            <a:fld id="{A26F63D7-744E-4DA8-AFB5-44FB901AFFC3}" type="slidenum">
              <a:rPr/>
              <a:pPr lvl="0"/>
              <a:t>‹Nr.›</a:t>
            </a:fld>
            <a:endParaRPr lang="de-DE"/>
          </a:p>
        </p:txBody>
      </p:sp>
    </p:spTree>
    <p:extLst>
      <p:ext uri="{BB962C8B-B14F-4D97-AF65-F5344CB8AC3E}">
        <p14:creationId xmlns:p14="http://schemas.microsoft.com/office/powerpoint/2010/main" val="2828055164"/>
      </p:ext>
    </p:extLst>
  </p:cSld>
  <p:clrMap bg1="lt1" tx1="dk1" bg2="lt2" tx2="dk2" accent1="accent1" accent2="accent2" accent3="accent3" accent4="accent4" accent5="accent5" accent6="accent6" hlink="hlink" folHlink="folHlink"/>
  <p:notesStyle>
    <a:lvl1pPr marL="0" marR="0" indent="0" algn="l" rtl="0" hangingPunct="0">
      <a:lnSpc>
        <a:spcPct val="100000"/>
      </a:lnSpc>
      <a:spcBef>
        <a:spcPts val="448"/>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200" b="0" i="0" u="none" strike="noStrike" baseline="0">
        <a:ln>
          <a:noFill/>
        </a:ln>
        <a:solidFill>
          <a:srgbClr val="000000"/>
        </a:solidFill>
        <a:latin typeface="Arial" pitchFamily="34"/>
        <a:ea typeface="ＭＳ Ｐゴシック"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tyle>
          <a:lnRef idx="2">
            <a:schemeClr val="accent1">
              <a:shade val="50000"/>
            </a:schemeClr>
          </a:lnRef>
          <a:fillRef idx="1">
            <a:schemeClr val="accent1"/>
          </a:fillRef>
          <a:effectRef idx="0">
            <a:schemeClr val="accent1"/>
          </a:effectRef>
          <a:fontRef idx="minor">
            <a:schemeClr val="lt1"/>
          </a:fontRef>
        </p:style>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
        <p:nvSpPr>
          <p:cNvPr id="4" name="Foliennummernplatzhalter 3"/>
          <p:cNvSpPr/>
          <p:nvPr/>
        </p:nvSpPr>
        <p:spPr>
          <a:xfrm>
            <a:off x="3849839" y="9428040"/>
            <a:ext cx="2946239" cy="497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b"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FAB26CDC-294F-49A7-A3B8-FE94904040CC}" type="slidenum">
              <a:rPr/>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a:t>
            </a:fld>
            <a:endParaRPr lang="de-DE" sz="1200" b="0" i="0" u="none" strike="noStrike" baseline="0">
              <a:ln>
                <a:noFill/>
              </a:ln>
              <a:solidFill>
                <a:srgbClr val="000000"/>
              </a:solidFill>
              <a:latin typeface="Arial" pitchFamily="34"/>
              <a:ea typeface="ＭＳ Ｐゴシック" pitchFamily="2"/>
              <a:cs typeface="ＭＳ Ｐゴシック"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r>
              <a:rPr lang="de-DE" kern="1200" dirty="0" smtClean="0"/>
              <a:t>Eventuell Umgestaltung in ein Zwei-Säulen-Modell</a:t>
            </a:r>
            <a:endParaRPr lang="de-DE" kern="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288000" indent="-457200" algn="just">
              <a:lnSpc>
                <a:spcPct val="135000"/>
              </a:lnSpc>
            </a:pPr>
            <a:r>
              <a:rPr lang="de-DE" altLang="de-DE" sz="1200" dirty="0" smtClean="0">
                <a:cs typeface="Times New Roman" pitchFamily="18" charset="0"/>
              </a:rPr>
              <a:t>*  </a:t>
            </a:r>
            <a:r>
              <a:rPr lang="de-DE" altLang="de-DE" sz="1200" b="1" dirty="0" smtClean="0">
                <a:cs typeface="Times New Roman" pitchFamily="18" charset="0"/>
              </a:rPr>
              <a:t>In der Qualifikationsphase kann im Abiturfach Sport eine Klausur kann durch eine Facharbeit ersetzt werden. Durch die  Belegung eines Projektkurses entfällt die Verpflichtung  zur Erstellung einer Facharbeit. (§14 APO-</a:t>
            </a:r>
            <a:r>
              <a:rPr lang="de-DE" altLang="de-DE" sz="1200" b="1" dirty="0" err="1" smtClean="0">
                <a:cs typeface="Times New Roman" pitchFamily="18" charset="0"/>
              </a:rPr>
              <a:t>GOSt</a:t>
            </a:r>
            <a:r>
              <a:rPr lang="de-DE" altLang="de-DE" sz="1200" b="1" dirty="0" smtClean="0">
                <a:cs typeface="Times New Roman" pitchFamily="18" charset="0"/>
              </a:rPr>
              <a:t>)</a:t>
            </a:r>
          </a:p>
          <a:p>
            <a:pPr algn="just">
              <a:lnSpc>
                <a:spcPct val="135000"/>
              </a:lnSpc>
            </a:pPr>
            <a:r>
              <a:rPr lang="de-DE" altLang="de-DE" sz="1200" b="1" dirty="0" smtClean="0">
                <a:cs typeface="Times New Roman" pitchFamily="18" charset="0"/>
              </a:rPr>
              <a:t> ** In einem Halbjahr, in dem eine Facharbeit im Sport erstellt wird, kann keine Klausur durch eine Fachprüfung ersetzt werden.</a:t>
            </a:r>
          </a:p>
          <a:p>
            <a:pPr algn="just">
              <a:lnSpc>
                <a:spcPct val="135000"/>
              </a:lnSpc>
            </a:pPr>
            <a:r>
              <a:rPr lang="de-DE" altLang="de-DE" sz="1200" b="1" dirty="0" smtClean="0">
                <a:cs typeface="Times New Roman" pitchFamily="18" charset="0"/>
              </a:rPr>
              <a:t>     Die Fachprüfung enthält zu gleichen Teilen praktische und theoretische Inhalte.</a:t>
            </a:r>
          </a:p>
          <a:p>
            <a:endParaRPr lang="de-DE" kern="12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17575" y="744538"/>
            <a:ext cx="4962525"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320" y="4714560"/>
            <a:ext cx="5438880" cy="4467960"/>
          </a:xfrm>
        </p:spPr>
        <p:txBody>
          <a:bodyPr/>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endParaRPr lang="de-DE" kern="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763D7E2D-9EAC-489E-9AA5-14E81248858E}" type="slidenum">
              <a:rPr/>
              <a:pPr lvl="0"/>
              <a:t>‹Nr.›</a:t>
            </a:fld>
            <a:endParaRPr lang="de-D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1C0C417F-D792-4EE8-B6E7-901867B4CC95}" type="slidenum">
              <a:rPr/>
              <a:pPr lvl="0"/>
              <a:t>‹Nr.›</a:t>
            </a:fld>
            <a:endParaRPr lang="de-DE"/>
          </a:p>
        </p:txBody>
      </p:sp>
    </p:spTree>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3BC6B4E7-5FB4-48BA-9A5B-F6790A1626D1}"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A35F8027-D70A-403D-94D9-7D0B224FFA6F}"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63FC973C-FBAB-48BC-ADF4-7CDD0F0E17EE}"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1C8AE7DE-F221-4AA1-8C03-F7F6A2BFD64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5308A1CA-ABB4-48E9-9A26-152D7E4E051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6227AD9D-51F4-46B6-8BD9-BC0E24F147CA}"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F9765822-3B24-4C9C-9427-01913373828B}"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FF873BCC-2522-4734-B208-321159C1E45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D8E8B3D8-2576-4009-891E-48F34D72E84F}"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471E257D-9AB6-4CFE-A68D-75BF4B8997F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6EF79521-D499-476B-83A5-CE4285A264F4}" type="slidenum">
              <a:rPr/>
              <a:pPr lvl="0"/>
              <a:t>‹Nr.›</a:t>
            </a:fld>
            <a:endParaRPr lang="de-DE"/>
          </a:p>
        </p:txBody>
      </p:sp>
    </p:spTree>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F972B434-9590-4FF2-8643-208A7F31A666}"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97925E19-E367-440F-9B4B-05DC7844B0B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E9052AD2-D663-44BD-A8E5-53E6FD1B8204}"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7FAAD6AF-3FA6-4E9D-9D8D-484901B5148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281B58BE-FF03-4A07-A7F5-6572F47EB39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A54547AC-1025-4679-86CD-E5609A6A54AA}"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90F197F9-75B1-4A26-9685-1360151608F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23A32CA9-251E-4CDE-92F4-799BF56CF665}"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9041495F-6C65-451C-A52E-ADB9C015F2D1}"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68B5D918-A2AA-48EA-9136-1A5D3096CEC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Tree>
  </p:cSld>
  <p:clrMapOvr>
    <a:masterClrMapping/>
  </p:clrMapOvr>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1AC5A8E0-227F-4865-959C-B942912235A6}"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EE6F1709-E2DD-43C2-9441-D57BD78C05F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B45A8659-CA66-4866-B09A-0EB7A2C51B3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84EA25AD-CE78-43B5-B50E-8348CDFC6763}"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FC56A773-FED0-4FF9-AA43-83004312BCF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ECC156DE-C649-41F4-AE0E-7C3F27B58F6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4274C3B3-7C34-432E-8BB8-F155C5A18895}"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504AE81A-14B1-431C-ABBA-8F3265C7DA7E}"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E0362A19-F38A-439B-8714-92438902D26C}"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F3A212B1-4385-4426-8843-75AEAD0D8B6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D21B5D9B-E560-45DC-BF4C-47A53DEDC02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C1F485FD-C818-4B6D-AFC8-4B6812B79884}"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06FBCABC-F627-4B05-9FB1-076CD61B024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7E484E60-C712-4475-8000-598F652546D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19FFBEAD-75DB-4F64-AD43-55BD6EA699C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CE7D30CE-323B-4A4D-A38D-CED6A8C49C9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B69D8BC5-1DE4-4787-A08D-663F01F8B501}"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50AF3D5F-CC06-4210-A506-79C69785266E}"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ABC243E7-E810-4331-BC2F-9EC2520A7C7C}"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D94193D8-0FA2-431F-9AEF-D2DAE13A1AD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Tree>
  </p:cSld>
  <p:clrMapOvr>
    <a:masterClrMapping/>
  </p:clrMapOvr>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E495AB24-36C4-4BCB-AF37-319DA2C945B3}"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B4DCE445-2C82-4C3C-B025-4EF342952A0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9C162BD9-0434-4E43-82BF-7B7AB5EF2E01}"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7DD2FDFD-686A-4B33-A525-04FD382D0B8A}"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B1626B83-B326-4A0E-B443-048FE26493E0}" type="slidenum">
              <a:rPr/>
              <a:pPr lvl="0"/>
              <a:t>‹Nr.›</a:t>
            </a:fld>
            <a:endParaRPr lang="de-DE"/>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FE6CDD3C-A5C6-49D3-B34F-AB65C34CEB6F}" type="slidenum">
              <a:rPr/>
              <a:pPr lvl="0"/>
              <a:t>‹Nr.›</a:t>
            </a:fld>
            <a:endParaRPr lang="de-DE"/>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00065803-1E7E-4D3B-88F0-92BF3C9EE9CC}" type="slidenum">
              <a:rPr/>
              <a:pPr lvl="0"/>
              <a:t>‹Nr.›</a:t>
            </a:fld>
            <a:endParaRPr lang="de-DE"/>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5E23EFE3-D064-4C78-A2B2-A0E2C0CB549A}" type="slidenum">
              <a:rPr/>
              <a:pPr lvl="0"/>
              <a:t>‹Nr.›</a:t>
            </a:fld>
            <a:endParaRPr lang="de-DE"/>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Verbändebeteiligung       Soest, 22.3.2013</a:t>
            </a:r>
            <a:endParaRPr lang="de-DE"/>
          </a:p>
        </p:txBody>
      </p:sp>
      <p:sp>
        <p:nvSpPr>
          <p:cNvPr id="6" name="Foliennummernplatzhalter 5"/>
          <p:cNvSpPr>
            <a:spLocks noGrp="1"/>
          </p:cNvSpPr>
          <p:nvPr>
            <p:ph type="sldNum" sz="quarter" idx="11"/>
          </p:nvPr>
        </p:nvSpPr>
        <p:spPr/>
        <p:txBody>
          <a:bodyPr/>
          <a:lstStyle/>
          <a:p>
            <a:pPr lvl="0"/>
            <a:fld id="{8EA9095A-ED5E-4CFD-9E86-4C636959EF2A}" type="slidenum">
              <a:rPr/>
              <a:pPr lvl="0"/>
              <a:t>‹Nr.›</a:t>
            </a:fld>
            <a:endParaRPr lang="de-DE"/>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Verbändebeteiligung       Soest, 22.3.2013</a:t>
            </a:r>
            <a:endParaRPr lang="de-DE"/>
          </a:p>
        </p:txBody>
      </p:sp>
      <p:sp>
        <p:nvSpPr>
          <p:cNvPr id="8" name="Foliennummernplatzhalter 7"/>
          <p:cNvSpPr>
            <a:spLocks noGrp="1"/>
          </p:cNvSpPr>
          <p:nvPr>
            <p:ph type="sldNum" sz="quarter" idx="11"/>
          </p:nvPr>
        </p:nvSpPr>
        <p:spPr/>
        <p:txBody>
          <a:bodyPr/>
          <a:lstStyle/>
          <a:p>
            <a:pPr lvl="0"/>
            <a:fld id="{7DBC6F4E-4769-4450-B814-C2BDBE4D4B71}" type="slidenum">
              <a:rPr/>
              <a:pPr lvl="0"/>
              <a:t>‹Nr.›</a:t>
            </a:fld>
            <a:endParaRPr lang="de-DE"/>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Verbändebeteiligung       Soest, 22.3.2013</a:t>
            </a:r>
            <a:endParaRPr lang="de-DE"/>
          </a:p>
        </p:txBody>
      </p:sp>
      <p:sp>
        <p:nvSpPr>
          <p:cNvPr id="4" name="Foliennummernplatzhalter 3"/>
          <p:cNvSpPr>
            <a:spLocks noGrp="1"/>
          </p:cNvSpPr>
          <p:nvPr>
            <p:ph type="sldNum" sz="quarter" idx="11"/>
          </p:nvPr>
        </p:nvSpPr>
        <p:spPr/>
        <p:txBody>
          <a:bodyPr/>
          <a:lstStyle/>
          <a:p>
            <a:pPr lvl="0"/>
            <a:fld id="{E09E79C8-2291-43C7-82B0-4717E571B9DA}" type="slidenum">
              <a:rPr/>
              <a:pPr lvl="0"/>
              <a:t>‹Nr.›</a:t>
            </a:fld>
            <a:endParaRPr lang="de-DE"/>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dirty="0" smtClean="0"/>
              <a:t>Implementation KLP Sport  </a:t>
            </a:r>
            <a:r>
              <a:rPr lang="en-US" dirty="0" err="1" smtClean="0"/>
              <a:t>GoSt</a:t>
            </a:r>
            <a:r>
              <a:rPr lang="en-US" dirty="0" smtClean="0"/>
              <a:t> 2013</a:t>
            </a:r>
            <a:endParaRPr lang="en-US" dirty="0"/>
          </a:p>
        </p:txBody>
      </p:sp>
      <p:sp>
        <p:nvSpPr>
          <p:cNvPr id="3" name="Foliennummernplatzhalter 2"/>
          <p:cNvSpPr>
            <a:spLocks noGrp="1"/>
          </p:cNvSpPr>
          <p:nvPr>
            <p:ph type="sldNum" sz="quarter" idx="11"/>
          </p:nvPr>
        </p:nvSpPr>
        <p:spPr/>
        <p:txBody>
          <a:bodyPr/>
          <a:lstStyle/>
          <a:p>
            <a:pPr lvl="0"/>
            <a:fld id="{C29A34F6-27A5-4C57-92FD-AA3F5E5958BD}" type="slidenum">
              <a:rPr/>
              <a:pPr lvl="0"/>
              <a:t>‹Nr.›</a:t>
            </a:fld>
            <a:endParaRPr lang="de-DE"/>
          </a:p>
        </p:txBody>
      </p:sp>
    </p:spTree>
  </p:cSld>
  <p:clrMapOvr>
    <a:masterClrMapping/>
  </p:clrMapOvr>
  <p:transition/>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Verbändebeteiligung       Soest, 22.3.2013</a:t>
            </a:r>
            <a:endParaRPr lang="de-DE"/>
          </a:p>
        </p:txBody>
      </p:sp>
      <p:sp>
        <p:nvSpPr>
          <p:cNvPr id="5" name="Foliennummernplatzhalter 4"/>
          <p:cNvSpPr>
            <a:spLocks noGrp="1"/>
          </p:cNvSpPr>
          <p:nvPr>
            <p:ph type="sldNum" sz="quarter" idx="11"/>
          </p:nvPr>
        </p:nvSpPr>
        <p:spPr/>
        <p:txBody>
          <a:bodyPr/>
          <a:lstStyle/>
          <a:p>
            <a:pPr lvl="0"/>
            <a:fld id="{F1A2DB8C-0BCD-4409-9B74-B3E65FD62678}" type="slidenum">
              <a:rPr/>
              <a:pPr lvl="0"/>
              <a:t>‹Nr.›</a:t>
            </a:fld>
            <a:endParaRPr lang="de-DE"/>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Verbändebeteiligung       Soest, 22.3.2013</a:t>
            </a:r>
            <a:endParaRPr lang="de-DE"/>
          </a:p>
        </p:txBody>
      </p:sp>
      <p:sp>
        <p:nvSpPr>
          <p:cNvPr id="6" name="Foliennummernplatzhalter 5"/>
          <p:cNvSpPr>
            <a:spLocks noGrp="1"/>
          </p:cNvSpPr>
          <p:nvPr>
            <p:ph type="sldNum" sz="quarter" idx="11"/>
          </p:nvPr>
        </p:nvSpPr>
        <p:spPr/>
        <p:txBody>
          <a:bodyPr/>
          <a:lstStyle/>
          <a:p>
            <a:pPr lvl="0"/>
            <a:fld id="{37A99646-2F5D-42FD-A6AE-1BBF84B3923A}" type="slidenum">
              <a:rPr/>
              <a:pPr lvl="0"/>
              <a:t>‹Nr.›</a:t>
            </a:fld>
            <a:endParaRPr lang="de-DE"/>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dirty="0" smtClean="0"/>
              <a:t>V</a:t>
            </a:r>
            <a:r>
              <a:rPr lang="en-US" dirty="0" smtClean="0"/>
              <a:t> Implementation KLP Sport  </a:t>
            </a:r>
            <a:r>
              <a:rPr lang="en-US" dirty="0" err="1" smtClean="0"/>
              <a:t>GoSt</a:t>
            </a:r>
            <a:r>
              <a:rPr lang="en-US" dirty="0" smtClean="0"/>
              <a:t> 2013</a:t>
            </a:r>
            <a:endParaRPr lang="de-DE" dirty="0"/>
          </a:p>
        </p:txBody>
      </p:sp>
      <p:sp>
        <p:nvSpPr>
          <p:cNvPr id="6" name="Foliennummernplatzhalter 5"/>
          <p:cNvSpPr>
            <a:spLocks noGrp="1"/>
          </p:cNvSpPr>
          <p:nvPr>
            <p:ph type="sldNum" sz="quarter" idx="11"/>
          </p:nvPr>
        </p:nvSpPr>
        <p:spPr/>
        <p:txBody>
          <a:bodyPr/>
          <a:lstStyle/>
          <a:p>
            <a:pPr lvl="0"/>
            <a:fld id="{0C8BA7FF-8F63-4D82-A523-68A0DC8168C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en-US" dirty="0" smtClean="0"/>
              <a:t>Implementation KLP Sport  </a:t>
            </a:r>
            <a:r>
              <a:rPr lang="en-US" dirty="0" err="1" smtClean="0"/>
              <a:t>GoSt</a:t>
            </a:r>
            <a:r>
              <a:rPr lang="en-US" dirty="0" smtClean="0"/>
              <a:t> 2013</a:t>
            </a:r>
            <a:endParaRPr lang="de-DE" dirty="0"/>
          </a:p>
        </p:txBody>
      </p:sp>
      <p:sp>
        <p:nvSpPr>
          <p:cNvPr id="5" name="Foliennummernplatzhalter 4"/>
          <p:cNvSpPr>
            <a:spLocks noGrp="1"/>
          </p:cNvSpPr>
          <p:nvPr>
            <p:ph type="sldNum" sz="quarter" idx="11"/>
          </p:nvPr>
        </p:nvSpPr>
        <p:spPr/>
        <p:txBody>
          <a:bodyPr/>
          <a:lstStyle/>
          <a:p>
            <a:pPr lvl="0"/>
            <a:fld id="{CE120CF4-C931-460C-BB41-FCE4C7D109E4}"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en-US" dirty="0" smtClean="0"/>
              <a:t>Implementation KLP Sport  </a:t>
            </a:r>
            <a:r>
              <a:rPr lang="en-US" dirty="0" err="1" smtClean="0"/>
              <a:t>GoSt</a:t>
            </a:r>
            <a:r>
              <a:rPr lang="en-US" dirty="0" smtClean="0"/>
              <a:t> 2013</a:t>
            </a:r>
            <a:endParaRPr lang="de-DE" dirty="0"/>
          </a:p>
        </p:txBody>
      </p:sp>
      <p:sp>
        <p:nvSpPr>
          <p:cNvPr id="5" name="Foliennummernplatzhalter 4"/>
          <p:cNvSpPr>
            <a:spLocks noGrp="1"/>
          </p:cNvSpPr>
          <p:nvPr>
            <p:ph type="sldNum" sz="quarter" idx="11"/>
          </p:nvPr>
        </p:nvSpPr>
        <p:spPr/>
        <p:txBody>
          <a:bodyPr/>
          <a:lstStyle/>
          <a:p>
            <a:pPr lvl="0"/>
            <a:fld id="{42424DA6-BFD2-4E14-BECC-9A9E683815E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94F16DE4-6D8E-4FF7-A581-AF2A8EE60BEA}" type="slidenum">
              <a:rPr/>
              <a:pPr lvl="0"/>
              <a:t>‹Nr.›</a:t>
            </a:fld>
            <a:endParaRPr lang="de-DE"/>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900544C0-955A-46E0-9FCA-77B909F5EB05}" type="slidenum">
              <a:rPr/>
              <a:pPr lvl="0"/>
              <a:t>‹Nr.›</a:t>
            </a:fld>
            <a:endParaRPr lang="de-DE"/>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5BD5433E-8C2A-41DB-8C6F-772BD8E5FD98}" type="slidenum">
              <a:rPr/>
              <a:pPr lvl="0"/>
              <a:t>‹Nr.›</a:t>
            </a:fld>
            <a:endParaRPr lang="de-DE"/>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12C8CF9F-403D-4D97-B5BA-A1F9BD48C83B}" type="slidenum">
              <a:rPr/>
              <a:pPr lvl="0"/>
              <a:t>‹Nr.›</a:t>
            </a:fld>
            <a:endParaRPr lang="de-DE"/>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22200A8A-1385-4686-8D8A-5FC6DB50CCEB}" type="slidenum">
              <a:rPr/>
              <a:pPr lvl="0"/>
              <a:t>‹Nr.›</a:t>
            </a:fld>
            <a:endParaRPr lang="de-DE"/>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AB1B3826-E8DC-4CEA-9280-F3F365B2CE4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Verbändebeteiligung       Soest, 22.3.2013</a:t>
            </a:r>
            <a:endParaRPr lang="de-DE"/>
          </a:p>
        </p:txBody>
      </p:sp>
      <p:sp>
        <p:nvSpPr>
          <p:cNvPr id="6" name="Foliennummernplatzhalter 5"/>
          <p:cNvSpPr>
            <a:spLocks noGrp="1"/>
          </p:cNvSpPr>
          <p:nvPr>
            <p:ph type="sldNum" sz="quarter" idx="11"/>
          </p:nvPr>
        </p:nvSpPr>
        <p:spPr/>
        <p:txBody>
          <a:bodyPr/>
          <a:lstStyle/>
          <a:p>
            <a:pPr lvl="0"/>
            <a:fld id="{0B46F9D5-121A-4706-B6E0-EDBED1061F51}" type="slidenum">
              <a:rPr/>
              <a:pPr lvl="0"/>
              <a:t>‹Nr.›</a:t>
            </a:fld>
            <a:endParaRPr lang="de-DE"/>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en-US" dirty="0" smtClean="0"/>
              <a:t>Implementation KLP Sport  </a:t>
            </a:r>
            <a:r>
              <a:rPr lang="en-US" dirty="0" err="1" smtClean="0"/>
              <a:t>GoSt</a:t>
            </a:r>
            <a:r>
              <a:rPr lang="en-US" dirty="0" smtClean="0"/>
              <a:t> 2013</a:t>
            </a:r>
            <a:endParaRPr lang="de-DE" dirty="0"/>
          </a:p>
        </p:txBody>
      </p:sp>
      <p:sp>
        <p:nvSpPr>
          <p:cNvPr id="3" name="Foliennummernplatzhalter 2"/>
          <p:cNvSpPr>
            <a:spLocks noGrp="1"/>
          </p:cNvSpPr>
          <p:nvPr>
            <p:ph type="sldNum" sz="quarter" idx="11"/>
          </p:nvPr>
        </p:nvSpPr>
        <p:spPr/>
        <p:txBody>
          <a:bodyPr/>
          <a:lstStyle/>
          <a:p>
            <a:pPr lvl="0"/>
            <a:fld id="{47B0869D-61DE-4127-8244-A3C8810F2B1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584AA485-76EA-4A7C-A3A0-E1B353F0289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D8B30123-F8E1-4D0C-B8C6-365EBC185DB1}"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E5D0FE30-D0D5-40AC-A116-3D4EDB3AAD4D}" type="slidenum">
              <a:rPr/>
              <a:pPr lvl="0"/>
              <a:t>‹Nr.›</a:t>
            </a:fld>
            <a:endParaRPr lang="de-DE"/>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86EFF2AD-60A9-4E90-BCC3-5F2344679AA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DBBD497D-F377-4F1A-8E62-88976109B3B3}"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F19FBE1F-35D1-496C-8AC9-3BF13750B3F6}"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ABCDB9AC-4782-4494-A9EB-CD64B88D4BF6}"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6700EE09-D005-4B7E-B873-827EE86409E5}"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BD32C798-DE5C-4E8D-9C1D-4D4CF48CDAEC}"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Verbändebeteiligung       Soest, 22.3.2013</a:t>
            </a:r>
            <a:endParaRPr lang="de-DE"/>
          </a:p>
        </p:txBody>
      </p:sp>
      <p:sp>
        <p:nvSpPr>
          <p:cNvPr id="8" name="Foliennummernplatzhalter 7"/>
          <p:cNvSpPr>
            <a:spLocks noGrp="1"/>
          </p:cNvSpPr>
          <p:nvPr>
            <p:ph type="sldNum" sz="quarter" idx="11"/>
          </p:nvPr>
        </p:nvSpPr>
        <p:spPr/>
        <p:txBody>
          <a:bodyPr/>
          <a:lstStyle/>
          <a:p>
            <a:pPr lvl="0"/>
            <a:fld id="{0D42A0FD-6577-4307-B198-8F8208F3F2D0}" type="slidenum">
              <a:rPr/>
              <a:pPr lvl="0"/>
              <a:t>‹Nr.›</a:t>
            </a:fld>
            <a:endParaRPr lang="de-DE"/>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CFEE6AAC-E0BC-427A-9826-207B88E8DCB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D0F8A186-F23C-48FB-AF5B-2543A1DA96C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6A033093-DC3E-4BD7-9574-193D57A5006C}"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9C5864EC-76C2-43CD-A5E1-5B9A2693C6B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19761112-36FC-4529-84AE-29835E0C890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10F4EC1D-70BA-4DBF-8F95-F55A8135A1F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393DE2FB-A93A-4766-A4AF-386E02FA0834}"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8B414A4C-AC8F-4E0B-85A4-52EF8316A95B}"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7F4FA8A7-A2AF-4CE7-A15E-0EF40A0B383B}"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57AA23BC-00C4-4A83-AF25-9EDF326C1B1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Verbändebeteiligung       Soest, 22.3.2013</a:t>
            </a:r>
            <a:endParaRPr lang="de-DE"/>
          </a:p>
        </p:txBody>
      </p:sp>
      <p:sp>
        <p:nvSpPr>
          <p:cNvPr id="4" name="Foliennummernplatzhalter 3"/>
          <p:cNvSpPr>
            <a:spLocks noGrp="1"/>
          </p:cNvSpPr>
          <p:nvPr>
            <p:ph type="sldNum" sz="quarter" idx="11"/>
          </p:nvPr>
        </p:nvSpPr>
        <p:spPr/>
        <p:txBody>
          <a:bodyPr/>
          <a:lstStyle/>
          <a:p>
            <a:pPr lvl="0"/>
            <a:fld id="{B8F3B216-83CB-4663-8A3E-E4C9741E8A27}" type="slidenum">
              <a:rPr/>
              <a:pPr lvl="0"/>
              <a:t>‹Nr.›</a:t>
            </a:fld>
            <a:endParaRPr lang="de-DE"/>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80E5A819-9999-4B83-8338-A041F4E11BC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263C1FDB-78EE-4598-94EA-5BC49AEBBA9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A8BD4F5C-8875-4DBF-9EE8-7739339E84F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7D61502F-D5B7-4527-B3B3-735D1D9CE7E3}"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6F82E542-A170-44C7-9F56-C626A6176648}"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91102686-9541-4907-A09E-87B7A05F8B8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35AEE88C-09D5-4F58-A3EB-918B65AA5D9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E924F29F-8421-40D0-8347-643D24B68C3F}"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7F1A45BB-4437-4A94-BBBC-8EA11C0999B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E7527830-C769-4BA6-B41B-43516DA4218B}"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Verbändebeteiligung       Soest, 22.3.2013</a:t>
            </a:r>
            <a:endParaRPr lang="de-DE"/>
          </a:p>
        </p:txBody>
      </p:sp>
      <p:sp>
        <p:nvSpPr>
          <p:cNvPr id="3" name="Foliennummernplatzhalter 2"/>
          <p:cNvSpPr>
            <a:spLocks noGrp="1"/>
          </p:cNvSpPr>
          <p:nvPr>
            <p:ph type="sldNum" sz="quarter" idx="11"/>
          </p:nvPr>
        </p:nvSpPr>
        <p:spPr/>
        <p:txBody>
          <a:bodyPr/>
          <a:lstStyle/>
          <a:p>
            <a:pPr lvl="0"/>
            <a:fld id="{84D4DFAA-BFA1-4579-B870-16B5351CCBAA}" type="slidenum">
              <a:rPr/>
              <a:pPr lvl="0"/>
              <a:t>‹Nr.›</a:t>
            </a:fld>
            <a:endParaRPr lang="de-DE"/>
          </a:p>
        </p:txBody>
      </p:sp>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32BA344D-45A9-482A-B4D3-AEB39DA9FCF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A0671F82-E731-4C00-85FD-1FCF601A2C3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E0476AF1-6FF7-4337-8DA5-1B0704B678B5}"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A07D7844-A541-4C0F-B76F-95B3B923CBD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DA2D5AD4-433F-4F23-B3B3-2E7F19F82A8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9BAF0533-EDF8-4091-8538-1DD58727187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A702C9B5-66F6-49DC-AC3F-AB10900CC11C}"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DC0382B8-588A-4F6F-9C02-0FDFC69ED62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6E5DE4FC-CF08-410F-BC27-5B1938958914}"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F97C850D-65A2-499F-ADCE-7C2E0C94848E}"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Verbändebeteiligung       Soest, 22.3.2013</a:t>
            </a:r>
            <a:endParaRPr lang="de-DE"/>
          </a:p>
        </p:txBody>
      </p:sp>
      <p:sp>
        <p:nvSpPr>
          <p:cNvPr id="6" name="Foliennummernplatzhalter 5"/>
          <p:cNvSpPr>
            <a:spLocks noGrp="1"/>
          </p:cNvSpPr>
          <p:nvPr>
            <p:ph type="sldNum" sz="quarter" idx="11"/>
          </p:nvPr>
        </p:nvSpPr>
        <p:spPr/>
        <p:txBody>
          <a:bodyPr/>
          <a:lstStyle/>
          <a:p>
            <a:pPr lvl="0"/>
            <a:fld id="{8849E700-66EA-4A91-8EF8-A5560EFEF36A}" type="slidenum">
              <a:rPr/>
              <a:pPr lvl="0"/>
              <a:t>‹Nr.›</a:t>
            </a:fld>
            <a:endParaRPr lang="de-DE"/>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B5036AE0-2568-49DC-B852-AD22F641A6BA}"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7D963467-AE03-47E1-9008-C7587AB72BA3}"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EEE36AB5-0A44-4485-8F83-07D28B87ED2C}"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CCB88F9E-6BD2-440D-9007-072B5632A50A}"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0D942704-F325-434B-9D77-5948FC9F989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BC026870-0420-4BA3-8657-8E742DC6DD2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9EDE0FF3-3771-473C-94F5-0F8A1A32A3A2}"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4804FE0B-9816-443E-9293-90877B1D814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24C04C36-7993-4298-A700-703868AC1C05}"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E53BC1F1-7169-4B96-89F1-6F159C4B394F}"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Verbändebeteiligung       Soest, 22.3.2013</a:t>
            </a:r>
            <a:endParaRPr lang="de-DE"/>
          </a:p>
        </p:txBody>
      </p:sp>
      <p:sp>
        <p:nvSpPr>
          <p:cNvPr id="6" name="Foliennummernplatzhalter 5"/>
          <p:cNvSpPr>
            <a:spLocks noGrp="1"/>
          </p:cNvSpPr>
          <p:nvPr>
            <p:ph type="sldNum" sz="quarter" idx="11"/>
          </p:nvPr>
        </p:nvSpPr>
        <p:spPr/>
        <p:txBody>
          <a:bodyPr/>
          <a:lstStyle/>
          <a:p>
            <a:pPr lvl="0"/>
            <a:fld id="{3DAEF3C3-FBEB-494C-B389-51DD4675A545}" type="slidenum">
              <a:rPr/>
              <a:pPr lvl="0"/>
              <a:t>‹Nr.›</a:t>
            </a:fld>
            <a:endParaRPr lang="de-DE"/>
          </a:p>
        </p:txBody>
      </p:sp>
    </p:spTree>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C081B269-1A0F-4B6B-9750-AD73FB6A9C8F}"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3A4DAAC7-E6AE-4F8E-AE40-12B6DB26000A}"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96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E6C90973-2269-404F-9C66-EEC5ADBA7B47}"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pPr lvl="0"/>
            <a:r>
              <a:rPr lang="de-DE" smtClean="0"/>
              <a:t>Präsentationstitel       Ort, Datum</a:t>
            </a:r>
            <a:endParaRPr lang="de-DE"/>
          </a:p>
        </p:txBody>
      </p:sp>
      <p:sp>
        <p:nvSpPr>
          <p:cNvPr id="8" name="Foliennummernplatzhalter 7"/>
          <p:cNvSpPr>
            <a:spLocks noGrp="1"/>
          </p:cNvSpPr>
          <p:nvPr>
            <p:ph type="sldNum" sz="quarter" idx="11"/>
          </p:nvPr>
        </p:nvSpPr>
        <p:spPr/>
        <p:txBody>
          <a:bodyPr/>
          <a:lstStyle/>
          <a:p>
            <a:pPr lvl="0"/>
            <a:fld id="{9D34C619-662F-4566-995A-A8F513B8C55D}"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lvl="0"/>
            <a:r>
              <a:rPr lang="de-DE" smtClean="0"/>
              <a:t>Präsentationstitel       Ort, Datum</a:t>
            </a:r>
            <a:endParaRPr lang="de-DE"/>
          </a:p>
        </p:txBody>
      </p:sp>
      <p:sp>
        <p:nvSpPr>
          <p:cNvPr id="4" name="Foliennummernplatzhalter 3"/>
          <p:cNvSpPr>
            <a:spLocks noGrp="1"/>
          </p:cNvSpPr>
          <p:nvPr>
            <p:ph type="sldNum" sz="quarter" idx="11"/>
          </p:nvPr>
        </p:nvSpPr>
        <p:spPr/>
        <p:txBody>
          <a:bodyPr/>
          <a:lstStyle/>
          <a:p>
            <a:pPr lvl="0"/>
            <a:fld id="{770B33E3-3583-41BB-8EC9-68E462072806}"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pPr lvl="0"/>
            <a:r>
              <a:rPr lang="de-DE" smtClean="0"/>
              <a:t>Präsentationstitel       Ort, Datum</a:t>
            </a:r>
            <a:endParaRPr lang="de-DE"/>
          </a:p>
        </p:txBody>
      </p:sp>
      <p:sp>
        <p:nvSpPr>
          <p:cNvPr id="3" name="Foliennummernplatzhalter 2"/>
          <p:cNvSpPr>
            <a:spLocks noGrp="1"/>
          </p:cNvSpPr>
          <p:nvPr>
            <p:ph type="sldNum" sz="quarter" idx="11"/>
          </p:nvPr>
        </p:nvSpPr>
        <p:spPr/>
        <p:txBody>
          <a:bodyPr/>
          <a:lstStyle/>
          <a:p>
            <a:pPr lvl="0"/>
            <a:fld id="{00CE39B9-8914-4879-8855-968289F89FAF}"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B7B8A2DF-8B4E-4AF5-A48F-555A700FA930}"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p>
            <a:pPr lvl="0"/>
            <a:r>
              <a:rPr lang="de-DE" smtClean="0"/>
              <a:t>Präsentationstitel       Ort, Datum</a:t>
            </a:r>
            <a:endParaRPr lang="de-DE"/>
          </a:p>
        </p:txBody>
      </p:sp>
      <p:sp>
        <p:nvSpPr>
          <p:cNvPr id="6" name="Foliennummernplatzhalter 5"/>
          <p:cNvSpPr>
            <a:spLocks noGrp="1"/>
          </p:cNvSpPr>
          <p:nvPr>
            <p:ph type="sldNum" sz="quarter" idx="11"/>
          </p:nvPr>
        </p:nvSpPr>
        <p:spPr/>
        <p:txBody>
          <a:bodyPr/>
          <a:lstStyle/>
          <a:p>
            <a:pPr lvl="0"/>
            <a:fld id="{627F6FBF-4EB3-4487-BB9A-0344863E33B6}"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2D090FA4-FD4F-4EBF-A761-903B20054509}" type="slidenum">
              <a:rPr/>
              <a:pPr lvl="0"/>
              <a:t>‹Nr.›</a:t>
            </a:fld>
            <a:endParaRPr lang="de-DE"/>
          </a:p>
        </p:txBody>
      </p:sp>
    </p:spTree>
  </p:cSld>
  <p:clrMapOvr>
    <a:masterClrMapping/>
  </p:clrMapOvr>
  <p:transition/>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52657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52657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p>
            <a:pPr lvl="0"/>
            <a:r>
              <a:rPr lang="de-DE" smtClean="0"/>
              <a:t>Präsentationstitel       Ort, Datum</a:t>
            </a:r>
            <a:endParaRPr lang="de-DE"/>
          </a:p>
        </p:txBody>
      </p:sp>
      <p:sp>
        <p:nvSpPr>
          <p:cNvPr id="5" name="Foliennummernplatzhalter 4"/>
          <p:cNvSpPr>
            <a:spLocks noGrp="1"/>
          </p:cNvSpPr>
          <p:nvPr>
            <p:ph type="sldNum" sz="quarter" idx="11"/>
          </p:nvPr>
        </p:nvSpPr>
        <p:spPr/>
        <p:txBody>
          <a:bodyPr/>
          <a:lstStyle/>
          <a:p>
            <a:pPr lvl="0"/>
            <a:fld id="{7586E6C4-223F-4B56-ABE0-8767A3EC9412}" type="slidenum">
              <a:rPr/>
              <a:pPr lvl="0"/>
              <a:t>‹Nr.›</a:t>
            </a:fld>
            <a:endParaRPr lang="de-DE"/>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pn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pn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1.pn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1.pn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pn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platzhalter 1"/>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3" name="Textplatzhalter 2"/>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txBox="1">
            <a:spLocks noGrp="1"/>
          </p:cNvSpPr>
          <p:nvPr>
            <p:ph type="ftr" sz="quarter" idx="3"/>
          </p:nvPr>
        </p:nvSpPr>
        <p:spPr>
          <a:xfrm>
            <a:off x="899639" y="6453359"/>
            <a:ext cx="2087640" cy="823320"/>
          </a:xfrm>
          <a:prstGeom prst="rect">
            <a:avLst/>
          </a:prstGeom>
          <a:noFill/>
          <a:ln>
            <a:noFill/>
          </a:ln>
        </p:spPr>
        <p:txBody>
          <a:bodyPr vert="horz" wrap="square" lIns="0" tIns="0" rIns="0" bIns="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800" b="0" i="0" u="none" strike="noStrike" baseline="0">
                <a:solidFill>
                  <a:srgbClr val="000000"/>
                </a:solidFill>
                <a:latin typeface="Arial" pitchFamily="34"/>
                <a:ea typeface="ＭＳ Ｐゴシック" pitchFamily="2"/>
                <a:cs typeface="ＭＳ Ｐゴシック" pitchFamily="2"/>
              </a:defRPr>
            </a:lvl1pPr>
          </a:lstStyle>
          <a:p>
            <a:pPr lvl="0"/>
            <a:r>
              <a:rPr lang="de-DE"/>
              <a:t>Verbändebeteiligung       Soest, 22.3.2013</a:t>
            </a:r>
          </a:p>
        </p:txBody>
      </p:sp>
      <p:sp>
        <p:nvSpPr>
          <p:cNvPr id="5" name="Foliennummernplatzhalter 4"/>
          <p:cNvSpPr txBox="1">
            <a:spLocks noGrp="1"/>
          </p:cNvSpPr>
          <p:nvPr>
            <p:ph type="sldNum" sz="quarter" idx="4"/>
          </p:nvPr>
        </p:nvSpPr>
        <p:spPr>
          <a:xfrm>
            <a:off x="539280" y="6453359"/>
            <a:ext cx="289080" cy="341640"/>
          </a:xfrm>
          <a:prstGeom prst="rect">
            <a:avLst/>
          </a:prstGeom>
          <a:noFill/>
          <a:ln>
            <a:noFill/>
          </a:ln>
        </p:spPr>
        <p:txBody>
          <a:bodyPr vert="horz" wrap="square" lIns="0" tIns="0" rIns="0" bIns="0" anchor="t" anchorCtr="0" compatLnSpc="1"/>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1800" b="0" i="0" u="none" strike="noStrike" baseline="0">
                <a:solidFill>
                  <a:srgbClr val="000000"/>
                </a:solidFill>
                <a:latin typeface="Arial" pitchFamily="34"/>
                <a:ea typeface="ＭＳ Ｐゴシック" pitchFamily="2"/>
                <a:cs typeface="ＭＳ Ｐゴシック" pitchFamily="2"/>
              </a:defRPr>
            </a:lvl1pPr>
          </a:lstStyle>
          <a:p>
            <a:pPr lvl="0"/>
            <a:fld id="{AA6E8EAE-F44C-48CB-9689-2DF2C9DC1EE4}" type="slidenum">
              <a:rPr/>
              <a:pPr lvl="0"/>
              <a:t>‹Nr.›</a:t>
            </a:fld>
            <a:endParaRPr lang="de-DE"/>
          </a:p>
        </p:txBody>
      </p:sp>
      <p:pic>
        <p:nvPicPr>
          <p:cNvPr id="6"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7"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baseline="0">
          <a:ln>
            <a:noFill/>
          </a:ln>
          <a:solidFill>
            <a:srgbClr val="000000"/>
          </a:solidFill>
          <a:latin typeface="Arial" pitchFamily="34"/>
          <a:ea typeface="ＭＳ Ｐゴシック" pitchFamily="2"/>
        </a:defRPr>
      </a:lvl1pPr>
    </p:bodyStyle>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5B79B025-BB5D-4716-B926-59EBA141CA05}"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568A815B-20DD-4E9D-A6F3-89E9D3207EC1}"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7CC30CFC-E72F-4764-9AB4-0E27F33DD306}"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C391FBFD-9313-4474-A2AD-9AD8C5BF85C6}"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7"/>
          <p:cNvPicPr>
            <a:picLocks noChangeAspect="1"/>
          </p:cNvPicPr>
          <p:nvPr/>
        </p:nvPicPr>
        <p:blipFill>
          <a:blip r:embed="rId13" cstate="print">
            <a:alphaModFix/>
            <a:lum/>
          </a:blip>
          <a:srcRect/>
          <a:stretch>
            <a:fillRect/>
          </a:stretch>
        </p:blipFill>
        <p:spPr>
          <a:xfrm>
            <a:off x="5768999" y="404640"/>
            <a:ext cx="2835360" cy="579600"/>
          </a:xfrm>
          <a:prstGeom prst="rect">
            <a:avLst/>
          </a:prstGeom>
          <a:noFill/>
          <a:ln>
            <a:noFill/>
          </a:ln>
        </p:spPr>
      </p:pic>
      <p:sp>
        <p:nvSpPr>
          <p:cNvPr id="3" name="Titelplatzhalter 2"/>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4" name="Textplatzhalter 3"/>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Verbändebeteiligung       Soest, 22.3.2013</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0BFCB745-72D4-424E-A8CC-FF0CE08C70B7}"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dirty="0" smtClean="0"/>
              <a:t>P</a:t>
            </a:r>
            <a:r>
              <a:rPr lang="en-US" dirty="0" smtClean="0"/>
              <a:t> Implementation KLP Sport  </a:t>
            </a:r>
            <a:r>
              <a:rPr lang="en-US" dirty="0" err="1" smtClean="0"/>
              <a:t>GoSt</a:t>
            </a:r>
            <a:r>
              <a:rPr lang="en-US" dirty="0" smtClean="0"/>
              <a:t> 2013</a:t>
            </a:r>
            <a:endParaRPr lang="de-DE" dirty="0"/>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49C68812-809F-4C52-9A87-24EBC305DCE3}"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5496E938-5E1B-4C8A-867A-17B5B5D3F88D}"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795FB24C-75D4-47EC-AB98-EE911B59DA81}"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271F4E23-6753-4918-8EDE-14CD93D37CBD}"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0537D38A-5FF4-49A2-A3E2-31ED0241BF5A}"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0"/>
          <p:cNvPicPr>
            <a:picLocks noChangeAspect="1"/>
          </p:cNvPicPr>
          <p:nvPr/>
        </p:nvPicPr>
        <p:blipFill>
          <a:blip r:embed="rId13" cstate="print">
            <a:alphaModFix/>
            <a:lum/>
          </a:blip>
          <a:srcRect/>
          <a:stretch>
            <a:fillRect/>
          </a:stretch>
        </p:blipFill>
        <p:spPr>
          <a:xfrm>
            <a:off x="5789519" y="404640"/>
            <a:ext cx="2814840" cy="576360"/>
          </a:xfrm>
          <a:prstGeom prst="rect">
            <a:avLst/>
          </a:prstGeom>
          <a:noFill/>
          <a:ln>
            <a:noFill/>
          </a:ln>
        </p:spPr>
      </p:pic>
      <p:sp>
        <p:nvSpPr>
          <p:cNvPr id="3" name="AutoShape 12"/>
          <p:cNvSpPr/>
          <p:nvPr/>
        </p:nvSpPr>
        <p:spPr>
          <a:xfrm>
            <a:off x="1509839" y="2805120"/>
            <a:ext cx="6124320" cy="1247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platzhalter 3"/>
          <p:cNvSpPr txBox="1">
            <a:spLocks noGrp="1"/>
          </p:cNvSpPr>
          <p:nvPr>
            <p:ph type="title"/>
          </p:nvPr>
        </p:nvSpPr>
        <p:spPr>
          <a:xfrm>
            <a:off x="539640" y="1268280"/>
            <a:ext cx="8064719" cy="1440360"/>
          </a:xfrm>
          <a:prstGeom prst="rect">
            <a:avLst/>
          </a:prstGeom>
          <a:noFill/>
          <a:ln>
            <a:noFill/>
          </a:ln>
        </p:spPr>
        <p:txBody>
          <a:bodyPr vert="horz" lIns="0" tIns="0" rIns="0" bIns="0" anchor="t" anchorCtr="0" compatLnSpc="1"/>
          <a:lstStyle>
            <a:defPPr lvl="0">
              <a:buNone/>
            </a:defPPr>
            <a:lvl1pPr lvl="0">
              <a:buNone/>
            </a:lvl1pPr>
          </a:lstStyle>
          <a:p>
            <a:endParaRPr lang="de-DE"/>
          </a:p>
        </p:txBody>
      </p:sp>
      <p:sp>
        <p:nvSpPr>
          <p:cNvPr id="5" name="Textplatzhalter 4"/>
          <p:cNvSpPr txBox="1">
            <a:spLocks noGrp="1"/>
          </p:cNvSpPr>
          <p:nvPr>
            <p:ph type="body" idx="1"/>
          </p:nvPr>
        </p:nvSpPr>
        <p:spPr>
          <a:xfrm>
            <a:off x="539640" y="3573360"/>
            <a:ext cx="8064719" cy="2960279"/>
          </a:xfrm>
          <a:prstGeom prst="rect">
            <a:avLst/>
          </a:prstGeom>
          <a:noFill/>
          <a:ln>
            <a:noFill/>
          </a:ln>
        </p:spPr>
        <p:txBody>
          <a:bodyPr vert="horz" lIns="0" tIns="0" rIns="0" bIns="0" anchor="t" anchorCtr="0" compatLnSpc="1"/>
          <a:lstStyle>
            <a:defPPr marL="342720" marR="0" lvl="0" indent="-342720" algn="l" rtl="0" hangingPunct="0">
              <a:lnSpc>
                <a:spcPct val="100000"/>
              </a:lnSpc>
              <a:spcBef>
                <a:spcPts val="524"/>
              </a:spcBef>
              <a:spcAft>
                <a:spcPts val="0"/>
              </a:spcAft>
              <a:buClr>
                <a:srgbClr val="000000"/>
              </a:buClr>
              <a:buSzPct val="100000"/>
              <a:buFont typeface="Arial" pitchFamily="34"/>
              <a:buNone/>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defPPr>
            <a:lvl1pPr marL="342720" marR="0" lvl="0" indent="-342720" algn="l" rtl="0" hangingPunct="0">
              <a:lnSpc>
                <a:spcPct val="100000"/>
              </a:lnSpc>
              <a:spcBef>
                <a:spcPts val="524"/>
              </a:spcBef>
              <a:spcAft>
                <a:spcPts val="0"/>
              </a:spcAft>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1pPr>
            <a:lvl2pPr marL="742680" marR="0" lvl="1" indent="-285480" algn="l" rtl="0" hangingPunct="0">
              <a:lnSpc>
                <a:spcPct val="100000"/>
              </a:lnSpc>
              <a:spcBef>
                <a:spcPts val="524"/>
              </a:spcBef>
              <a:spcAft>
                <a:spcPts val="0"/>
              </a:spcAft>
              <a:buClr>
                <a:srgbClr val="000000"/>
              </a:buClr>
              <a:buSzPct val="100000"/>
              <a:buFont typeface="Arial" pitchFamily="34"/>
              <a:buChar char="–"/>
              <a:tabLst>
                <a:tab pos="171360" algn="l"/>
                <a:tab pos="1085759" algn="l"/>
                <a:tab pos="2000160" algn="l"/>
                <a:tab pos="2914560" algn="l"/>
                <a:tab pos="3828959" algn="l"/>
                <a:tab pos="4743360" algn="l"/>
                <a:tab pos="5657760" algn="l"/>
                <a:tab pos="6572160" algn="l"/>
                <a:tab pos="7486560" algn="l"/>
                <a:tab pos="8400960" algn="l"/>
                <a:tab pos="9315360"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2pPr>
            <a:lvl3pPr marL="1143000" marR="0" lvl="2" indent="-228600" algn="l" rtl="0" hangingPunct="0">
              <a:lnSpc>
                <a:spcPct val="100000"/>
              </a:lnSpc>
              <a:spcBef>
                <a:spcPts val="524"/>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 pos="8915399" algn="l"/>
              </a:tabLst>
              <a:defRPr lang="de-DE" sz="2100" b="0" i="0" u="none" strike="noStrike" kern="1200" baseline="0">
                <a:ln>
                  <a:noFill/>
                </a:ln>
                <a:solidFill>
                  <a:srgbClr val="000000"/>
                </a:solidFill>
                <a:latin typeface="Arial" pitchFamily="34"/>
                <a:ea typeface="ＭＳ Ｐゴシック" pitchFamily="2"/>
                <a:cs typeface="ＭＳ Ｐゴシック" pitchFamily="2"/>
              </a:defRPr>
            </a:lvl3pPr>
            <a:lvl4pPr marL="1600199" marR="0" lvl="3" indent="-228600" algn="l" rtl="0" hangingPunct="0">
              <a:lnSpc>
                <a:spcPct val="100000"/>
              </a:lnSpc>
              <a:spcBef>
                <a:spcPts val="499"/>
              </a:spcBef>
              <a:spcAft>
                <a:spcPts val="0"/>
              </a:spcAft>
              <a:buClr>
                <a:srgbClr val="000000"/>
              </a:buClr>
              <a:buSzPct val="100000"/>
              <a:buFont typeface="Arial" pitchFamily="34"/>
              <a:buChar char="–"/>
              <a:tabLst>
                <a:tab pos="228600" algn="l"/>
                <a:tab pos="1143000" algn="l"/>
                <a:tab pos="2057400" algn="l"/>
                <a:tab pos="2971800" algn="l"/>
                <a:tab pos="3886200" algn="l"/>
                <a:tab pos="4800600" algn="l"/>
                <a:tab pos="5715000" algn="l"/>
                <a:tab pos="6629400" algn="l"/>
                <a:tab pos="7543799" algn="l"/>
                <a:tab pos="8458200"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4pPr>
            <a:lvl5pPr marL="2057400" marR="0" lvl="4"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5pPr>
            <a:lvl6pPr marL="2057400" marR="0" lvl="5"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6pPr>
            <a:lvl7pPr marL="2057400" marR="0" lvl="6"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7pPr>
            <a:lvl8pPr marL="2057400" marR="0" lvl="7"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8pPr>
            <a:lvl9pPr marL="2057400" marR="0" lvl="8" indent="-228600" algn="l" rtl="0" hangingPunct="0">
              <a:lnSpc>
                <a:spcPct val="100000"/>
              </a:lnSpc>
              <a:spcBef>
                <a:spcPts val="499"/>
              </a:spcBef>
              <a:spcAft>
                <a:spcPts val="0"/>
              </a:spcAft>
              <a:buClr>
                <a:srgbClr val="000000"/>
              </a:buClr>
              <a:buSzPct val="100000"/>
              <a:buFont typeface="Arial" pitchFamily="34"/>
              <a:buChar char="»"/>
              <a:tabLst>
                <a:tab pos="685799" algn="l"/>
                <a:tab pos="1600200" algn="l"/>
                <a:tab pos="2514600" algn="l"/>
                <a:tab pos="3429000" algn="l"/>
                <a:tab pos="4343400" algn="l"/>
                <a:tab pos="5257800" algn="l"/>
                <a:tab pos="6172200" algn="l"/>
                <a:tab pos="7086600" algn="l"/>
                <a:tab pos="8000999" algn="l"/>
              </a:tabLst>
              <a:defRPr lang="de-DE" sz="2000" b="0" i="0" u="none" strike="noStrike" kern="1200" baseline="0">
                <a:ln>
                  <a:noFill/>
                </a:ln>
                <a:solidFill>
                  <a:srgbClr val="000000"/>
                </a:solidFill>
                <a:latin typeface="Arial" pitchFamily="34"/>
                <a:ea typeface="ＭＳ Ｐゴシック" pitchFamily="2"/>
                <a:cs typeface="ＭＳ Ｐゴシック" pitchFamily="2"/>
              </a:defRPr>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txBox="1">
            <a:spLocks noGrp="1"/>
          </p:cNvSpPr>
          <p:nvPr>
            <p:ph type="ftr" sz="quarter" idx="3"/>
          </p:nvPr>
        </p:nvSpPr>
        <p:spPr>
          <a:xfrm>
            <a:off x="899639" y="6453359"/>
            <a:ext cx="2087640" cy="341640"/>
          </a:xfrm>
          <a:prstGeom prst="rect">
            <a:avLst/>
          </a:prstGeom>
          <a:noFill/>
          <a:ln>
            <a:noFill/>
          </a:ln>
        </p:spPr>
        <p:txBody>
          <a:bodyPr wrap="square" lIns="0" tIns="0" rIns="0" bIns="0" anchor="t" anchorCtr="0"/>
          <a:lstStyle>
            <a:lvl1pPr marL="0" marR="0" lvl="0" indent="0" rtl="0" hangingPunct="1">
              <a:buNone/>
              <a:tabLst/>
              <a:defRPr lang="de-DE" sz="800" b="1" kern="1200">
                <a:latin typeface="Times New Roman" pitchFamily="18"/>
                <a:ea typeface="Segoe UI" pitchFamily="2"/>
                <a:cs typeface="Tahoma" pitchFamily="2"/>
              </a:defRPr>
            </a:lvl1pPr>
          </a:lstStyle>
          <a:p>
            <a:pPr lvl="0"/>
            <a:r>
              <a:rPr lang="de-DE"/>
              <a:t>Präsentationstitel       Ort, Datum</a:t>
            </a:r>
          </a:p>
        </p:txBody>
      </p:sp>
      <p:sp>
        <p:nvSpPr>
          <p:cNvPr id="7" name="Foliennummernplatzhalter 6"/>
          <p:cNvSpPr txBox="1">
            <a:spLocks noGrp="1"/>
          </p:cNvSpPr>
          <p:nvPr>
            <p:ph type="sldNum" sz="quarter" idx="4"/>
          </p:nvPr>
        </p:nvSpPr>
        <p:spPr>
          <a:xfrm>
            <a:off x="539280" y="6453359"/>
            <a:ext cx="289080" cy="341640"/>
          </a:xfrm>
          <a:prstGeom prst="rect">
            <a:avLst/>
          </a:prstGeom>
          <a:noFill/>
          <a:ln>
            <a:noFill/>
          </a:ln>
        </p:spPr>
        <p:txBody>
          <a:bodyPr wrap="square" lIns="0" tIns="0" rIns="0" bIns="0" anchor="t" anchorCtr="0"/>
          <a:lstStyle>
            <a:lvl1pPr marL="0" marR="0" lvl="0" indent="0" rtl="0" hangingPunct="1">
              <a:buNone/>
              <a:tabLst/>
              <a:defRPr lang="de-DE" sz="800" kern="1200">
                <a:latin typeface="Times New Roman" pitchFamily="18"/>
                <a:ea typeface="Segoe UI" pitchFamily="2"/>
                <a:cs typeface="Tahoma" pitchFamily="2"/>
              </a:defRPr>
            </a:lvl1pPr>
          </a:lstStyle>
          <a:p>
            <a:pPr lvl="0"/>
            <a:fld id="{6AF4D542-0070-4BAB-9890-D7313A22F908}" type="slidenum">
              <a:rPr/>
              <a:pPr lvl="0"/>
              <a:t>‹Nr.›</a:t>
            </a:fld>
            <a:endParaRPr lang="de-DE"/>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timing>
    <p:tnLst>
      <p:par>
        <p:cTn id="1" dur="indefinite" restart="never" nodeType="tmRoot"/>
      </p:par>
    </p:tnLst>
  </p:timing>
  <p:txStyles>
    <p:title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p:titleStyle>
    <p:bodyStyle>
      <a:lvl1pPr marL="0" marR="0" indent="0" algn="l" rtl="0" hangingPunct="0">
        <a:lnSpc>
          <a:spcPct val="100000"/>
        </a:lnSpc>
        <a:spcBef>
          <a:spcPts val="524"/>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de-DE" sz="2100" b="0" i="0" u="none" strike="noStrike" kern="1200" baseline="0">
          <a:ln>
            <a:noFill/>
          </a:ln>
          <a:solidFill>
            <a:srgbClr val="000000"/>
          </a:solidFill>
          <a:latin typeface="Arial" pitchFamily="34"/>
          <a:ea typeface="ＭＳ Ｐゴシック" pitchFamily="2"/>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4.xml"/><Relationship Id="rId1" Type="http://schemas.openxmlformats.org/officeDocument/2006/relationships/slideLayout" Target="../slideLayouts/slideLayout29.xml"/><Relationship Id="rId4" Type="http://schemas.openxmlformats.org/officeDocument/2006/relationships/slide" Target="slide2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name="PowerPoint-Präsentation">
    <p:spTree>
      <p:nvGrpSpPr>
        <p:cNvPr id="1" name=""/>
        <p:cNvGrpSpPr/>
        <p:nvPr/>
      </p:nvGrpSpPr>
      <p:grpSpPr>
        <a:xfrm>
          <a:off x="0" y="0"/>
          <a:ext cx="0" cy="0"/>
          <a:chOff x="0" y="0"/>
          <a:chExt cx="0" cy="0"/>
        </a:xfrm>
      </p:grpSpPr>
      <p:sp>
        <p:nvSpPr>
          <p:cNvPr id="2"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3"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BBBE365F-9391-42C4-8291-4DF380055E6A}"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Rectangle 2"/>
          <p:cNvSpPr/>
          <p:nvPr/>
        </p:nvSpPr>
        <p:spPr>
          <a:xfrm>
            <a:off x="539640" y="3564000"/>
            <a:ext cx="8064719" cy="2376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lgn="ctr">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de-DE" sz="3200" b="1" dirty="0" smtClean="0">
                <a:solidFill>
                  <a:srgbClr val="000000"/>
                </a:solidFill>
                <a:latin typeface="Arial" pitchFamily="34"/>
                <a:ea typeface="ＭＳ Ｐゴシック" pitchFamily="2"/>
                <a:cs typeface="ＭＳ Ｐゴシック" pitchFamily="2"/>
              </a:rPr>
              <a:t>Der neue</a:t>
            </a:r>
            <a:r>
              <a:rPr lang="de-DE" sz="3200" b="1" i="0" u="none" strike="noStrike" baseline="0" dirty="0" smtClean="0">
                <a:ln>
                  <a:noFill/>
                </a:ln>
                <a:solidFill>
                  <a:srgbClr val="000000"/>
                </a:solidFill>
                <a:latin typeface="Arial" pitchFamily="34"/>
                <a:ea typeface="ＭＳ Ｐゴシック" pitchFamily="2"/>
                <a:cs typeface="ＭＳ Ｐゴシック" pitchFamily="2"/>
              </a:rPr>
              <a:t> </a:t>
            </a:r>
            <a:r>
              <a:rPr lang="de-DE" sz="3200" b="1" dirty="0">
                <a:solidFill>
                  <a:srgbClr val="000000"/>
                </a:solidFill>
                <a:latin typeface="Arial" pitchFamily="34"/>
                <a:ea typeface="ＭＳ Ｐゴシック" pitchFamily="2"/>
                <a:cs typeface="ＭＳ Ｐゴシック" pitchFamily="2"/>
              </a:rPr>
              <a:t>Kernlehrplan </a:t>
            </a:r>
            <a:r>
              <a:rPr lang="de-DE" sz="3200" b="1" dirty="0" smtClean="0">
                <a:solidFill>
                  <a:srgbClr val="000000"/>
                </a:solidFill>
                <a:latin typeface="Arial" pitchFamily="34"/>
                <a:ea typeface="ＭＳ Ｐゴシック" pitchFamily="2"/>
                <a:cs typeface="ＭＳ Ｐゴシック" pitchFamily="2"/>
              </a:rPr>
              <a:t>Sport für </a:t>
            </a:r>
            <a:r>
              <a:rPr lang="de-DE" sz="3200" b="1" i="0" u="none" strike="noStrike" baseline="0" dirty="0">
                <a:ln>
                  <a:noFill/>
                </a:ln>
                <a:solidFill>
                  <a:srgbClr val="000000"/>
                </a:solidFill>
                <a:latin typeface="Arial" pitchFamily="34"/>
                <a:ea typeface="ＭＳ Ｐゴシック" pitchFamily="2"/>
                <a:cs typeface="ＭＳ Ｐゴシック" pitchFamily="2"/>
              </a:rPr>
              <a:t>die gymnasiale </a:t>
            </a:r>
            <a:r>
              <a:rPr lang="de-DE" sz="3200" b="1" i="0" u="none" strike="noStrike" baseline="0" dirty="0" smtClean="0">
                <a:ln>
                  <a:noFill/>
                </a:ln>
                <a:solidFill>
                  <a:srgbClr val="000000"/>
                </a:solidFill>
                <a:latin typeface="Arial" pitchFamily="34"/>
                <a:ea typeface="ＭＳ Ｐゴシック" pitchFamily="2"/>
                <a:cs typeface="ＭＳ Ｐゴシック" pitchFamily="2"/>
              </a:rPr>
              <a:t>Oberstufe</a:t>
            </a:r>
            <a:r>
              <a:rPr lang="de-DE" sz="3200" b="1" i="0" u="none" strike="noStrike" baseline="0" dirty="0">
                <a:ln>
                  <a:noFill/>
                </a:ln>
                <a:solidFill>
                  <a:srgbClr val="000000"/>
                </a:solidFill>
                <a:latin typeface="Arial-BoldMT" pitchFamily="34"/>
                <a:ea typeface="ＭＳ Ｐゴシック" pitchFamily="2"/>
                <a:cs typeface="ＭＳ Ｐゴシック" pitchFamily="2"/>
              </a:rPr>
              <a:t/>
            </a:r>
            <a:br>
              <a:rPr lang="de-DE" sz="3200" b="1" i="0" u="none" strike="noStrike" baseline="0" dirty="0">
                <a:ln>
                  <a:noFill/>
                </a:ln>
                <a:solidFill>
                  <a:srgbClr val="000000"/>
                </a:solidFill>
                <a:latin typeface="Arial-BoldMT" pitchFamily="34"/>
                <a:ea typeface="ＭＳ Ｐゴシック" pitchFamily="2"/>
                <a:cs typeface="ＭＳ Ｐゴシック" pitchFamily="2"/>
              </a:rPr>
            </a:br>
            <a:endParaRPr lang="de-DE" sz="3200" b="1" i="0" u="none" strike="noStrike" baseline="0" dirty="0">
              <a:ln>
                <a:noFill/>
              </a:ln>
              <a:solidFill>
                <a:srgbClr val="000000"/>
              </a:solidFill>
              <a:latin typeface="Arial-BoldMT" pitchFamily="34"/>
              <a:ea typeface="ＭＳ Ｐゴシック" pitchFamily="2"/>
              <a:cs typeface="ＭＳ Ｐゴシック" pitchFamily="2"/>
            </a:endParaRPr>
          </a:p>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de-DE" sz="1600" b="0" i="0" u="none" strike="noStrike" baseline="0" dirty="0">
              <a:ln>
                <a:noFill/>
              </a:ln>
              <a:solidFill>
                <a:srgbClr val="000000"/>
              </a:solidFill>
              <a:latin typeface="Arial" pitchFamily="34"/>
              <a:ea typeface="ＭＳ Ｐゴシック" pitchFamily="2"/>
              <a:cs typeface="ＭＳ Ｐゴシック" pitchFamily="2"/>
            </a:endParaRPr>
          </a:p>
        </p:txBody>
      </p:sp>
      <p:pic>
        <p:nvPicPr>
          <p:cNvPr id="5" name="Picture 3"/>
          <p:cNvPicPr>
            <a:picLocks noChangeAspect="1"/>
          </p:cNvPicPr>
          <p:nvPr/>
        </p:nvPicPr>
        <p:blipFill>
          <a:blip r:embed="rId3" cstate="print">
            <a:alphaModFix/>
            <a:lum/>
          </a:blip>
          <a:srcRect/>
          <a:stretch>
            <a:fillRect/>
          </a:stretch>
        </p:blipFill>
        <p:spPr>
          <a:xfrm>
            <a:off x="0" y="2204999"/>
            <a:ext cx="9144000" cy="1224000"/>
          </a:xfrm>
          <a:prstGeom prst="rect">
            <a:avLst/>
          </a:prstGeom>
          <a:noFill/>
          <a:ln>
            <a:noFill/>
          </a:ln>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II. Der neue Kernlehrplan Erziehungswissenschaft im Überblick  Zentrale Aufgaben des Unterrichts im Fach Erziehungs-wissenschaft sind der Aufbau und die Förderung einer reflektierten pädagogischen Kompetenz.    Unterricht im Fach Erziehungswissenschaft vermittelt Einsicht in die Bedeutung, die Erziehung und Bildung in historischen, aktuellen und vermuteten zukünftigen gesellschaftlichen Zusammenhängen für den Menschen haben. Damit erhalten Schülerinnen und Schüler Grundlagen für verantwortliches Handeln in sich fortwährend ausdifferenzierenden pädagogischen Handlungsfeldern.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C533A2BD-00C9-4C67-89B0-C5BB78AF2892}"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10</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976403"/>
          </a:xfrm>
        </p:spPr>
        <p:txBody>
          <a:bodyPr wrap="square" tIns="144000">
            <a:spAutoFit/>
          </a:bodyPr>
          <a:lstStyle>
            <a:defPPr lvl="0">
              <a:buNone/>
            </a:defPPr>
            <a:lvl1pPr lvl="0">
              <a:buNone/>
            </a:lvl1pPr>
          </a:lstStyle>
          <a:p>
            <a:pPr lvl="0"/>
            <a:r>
              <a:rPr lang="de-DE" sz="1800" dirty="0" smtClean="0">
                <a:solidFill>
                  <a:srgbClr val="E2001A"/>
                </a:solidFill>
                <a:latin typeface="Arial" pitchFamily="34" charset="0"/>
                <a:cs typeface="Arial" pitchFamily="34" charset="0"/>
              </a:rPr>
              <a:t>Der </a:t>
            </a:r>
            <a:r>
              <a:rPr lang="de-DE" sz="1800" dirty="0">
                <a:solidFill>
                  <a:srgbClr val="E2001A"/>
                </a:solidFill>
                <a:latin typeface="Arial" pitchFamily="34" charset="0"/>
                <a:cs typeface="Arial" pitchFamily="34" charset="0"/>
              </a:rPr>
              <a:t>neue </a:t>
            </a:r>
            <a:r>
              <a:rPr lang="de-DE" sz="1800" dirty="0" smtClean="0">
                <a:solidFill>
                  <a:srgbClr val="E2001A"/>
                </a:solidFill>
                <a:latin typeface="Arial" pitchFamily="34" charset="0"/>
                <a:cs typeface="Arial" pitchFamily="34" charset="0"/>
              </a:rPr>
              <a:t>KLP Sport </a:t>
            </a:r>
            <a:r>
              <a:rPr lang="de-DE" sz="1800" dirty="0" err="1" smtClean="0">
                <a:solidFill>
                  <a:srgbClr val="E2001A"/>
                </a:solidFill>
                <a:latin typeface="Arial" pitchFamily="34" charset="0"/>
                <a:cs typeface="Arial" pitchFamily="34" charset="0"/>
              </a:rPr>
              <a:t>GOSt</a:t>
            </a:r>
            <a:r>
              <a:rPr lang="de-DE" sz="1800" dirty="0" smtClean="0">
                <a:solidFill>
                  <a:srgbClr val="E2001A"/>
                </a:solidFill>
                <a:latin typeface="Arial" pitchFamily="34" charset="0"/>
                <a:cs typeface="Arial" pitchFamily="34" charset="0"/>
              </a:rPr>
              <a:t> </a:t>
            </a:r>
            <a:r>
              <a:rPr lang="de-DE" sz="1800" dirty="0">
                <a:solidFill>
                  <a:srgbClr val="E2001A"/>
                </a:solidFill>
                <a:latin typeface="Arial" pitchFamily="34" charset="0"/>
                <a:cs typeface="Arial" pitchFamily="34" charset="0"/>
              </a:rPr>
              <a:t>im </a:t>
            </a:r>
            <a:r>
              <a:rPr lang="de-DE" sz="1800" dirty="0" smtClean="0">
                <a:solidFill>
                  <a:srgbClr val="E2001A"/>
                </a:solidFill>
                <a:latin typeface="Arial" pitchFamily="34" charset="0"/>
                <a:cs typeface="Arial" pitchFamily="34" charset="0"/>
              </a:rPr>
              <a:t>Überblick (a)</a:t>
            </a: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b="0" dirty="0">
                <a:solidFill>
                  <a:srgbClr val="E2001A"/>
                </a:solidFill>
                <a:latin typeface="Arial" pitchFamily="34" charset="0"/>
                <a:cs typeface="Arial" pitchFamily="34" charset="0"/>
              </a:rPr>
              <a:t>Aufgaben und </a:t>
            </a:r>
            <a:r>
              <a:rPr lang="de-DE" sz="1800" b="0" dirty="0" smtClean="0">
                <a:solidFill>
                  <a:srgbClr val="E2001A"/>
                </a:solidFill>
                <a:latin typeface="Arial" pitchFamily="34" charset="0"/>
                <a:cs typeface="Arial" pitchFamily="34" charset="0"/>
              </a:rPr>
              <a:t>Ziele</a:t>
            </a:r>
            <a:endParaRPr lang="de-DE" sz="1600" dirty="0">
              <a:latin typeface="Arial" pitchFamily="34" charset="0"/>
              <a:cs typeface="Arial" pitchFamily="34" charset="0"/>
            </a:endParaRPr>
          </a:p>
        </p:txBody>
      </p:sp>
      <p:sp>
        <p:nvSpPr>
          <p:cNvPr id="5"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3" name="Rechteck 2"/>
          <p:cNvSpPr/>
          <p:nvPr/>
        </p:nvSpPr>
        <p:spPr>
          <a:xfrm>
            <a:off x="323528" y="2449919"/>
            <a:ext cx="8640960" cy="3600986"/>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SzPct val="150000"/>
              <a:buFont typeface="Wingdings" panose="05000000000000000000" pitchFamily="2" charset="2"/>
              <a:buChar char="§"/>
            </a:pPr>
            <a:r>
              <a:rPr lang="de-DE" dirty="0" smtClean="0">
                <a:latin typeface="Arial" pitchFamily="34" charset="0"/>
                <a:cs typeface="Arial" pitchFamily="34" charset="0"/>
              </a:rPr>
              <a:t>Aufbau </a:t>
            </a:r>
            <a:r>
              <a:rPr lang="de-DE" dirty="0">
                <a:latin typeface="Arial" pitchFamily="34" charset="0"/>
                <a:cs typeface="Arial" pitchFamily="34" charset="0"/>
              </a:rPr>
              <a:t>einer umfassenden Handlungskompetenz in Bewegung, Spiel und </a:t>
            </a:r>
            <a:r>
              <a:rPr lang="de-DE" dirty="0" smtClean="0">
                <a:latin typeface="Arial" pitchFamily="34" charset="0"/>
                <a:cs typeface="Arial" pitchFamily="34" charset="0"/>
              </a:rPr>
              <a:t>Sport</a:t>
            </a:r>
            <a:endParaRPr lang="de-DE" dirty="0">
              <a:latin typeface="Arial" pitchFamily="34" charset="0"/>
              <a:cs typeface="Arial" pitchFamily="34" charset="0"/>
            </a:endParaRPr>
          </a:p>
          <a:p>
            <a:endParaRPr lang="de-DE" dirty="0" smtClean="0">
              <a:latin typeface="Arial" pitchFamily="34" charset="0"/>
              <a:cs typeface="Arial" pitchFamily="34" charset="0"/>
            </a:endParaRPr>
          </a:p>
          <a:p>
            <a:pPr algn="ctr"/>
            <a:r>
              <a:rPr lang="de-DE" dirty="0" smtClean="0">
                <a:latin typeface="Arial" pitchFamily="34" charset="0"/>
                <a:cs typeface="Arial" pitchFamily="34" charset="0"/>
              </a:rPr>
              <a:t>und</a:t>
            </a:r>
          </a:p>
          <a:p>
            <a:r>
              <a:rPr lang="de-DE" dirty="0" smtClean="0">
                <a:latin typeface="Arial" pitchFamily="34" charset="0"/>
                <a:cs typeface="Arial" pitchFamily="34" charset="0"/>
              </a:rPr>
              <a:t> </a:t>
            </a:r>
          </a:p>
          <a:p>
            <a:pPr marL="285750" indent="-285750">
              <a:buSzPct val="150000"/>
              <a:buFont typeface="Wingdings" panose="05000000000000000000" pitchFamily="2" charset="2"/>
              <a:buChar char="§"/>
            </a:pPr>
            <a:r>
              <a:rPr lang="de-DE" dirty="0">
                <a:latin typeface="Arial" pitchFamily="34" charset="0"/>
                <a:cs typeface="Arial" pitchFamily="34" charset="0"/>
              </a:rPr>
              <a:t>w</a:t>
            </a:r>
            <a:r>
              <a:rPr lang="de-DE" dirty="0" smtClean="0">
                <a:latin typeface="Arial" pitchFamily="34" charset="0"/>
                <a:cs typeface="Arial" pitchFamily="34" charset="0"/>
              </a:rPr>
              <a:t>issenschaftspropädeutische Ausrichtung des Sportunterrichts</a:t>
            </a:r>
          </a:p>
          <a:p>
            <a:pPr marL="285750" indent="-285750">
              <a:buBlip>
                <a:blip r:embed="rId3"/>
              </a:buBlip>
            </a:pPr>
            <a:endParaRPr lang="de-DE" dirty="0">
              <a:latin typeface="Arial" pitchFamily="34" charset="0"/>
              <a:cs typeface="Arial" pitchFamily="34" charset="0"/>
            </a:endParaRPr>
          </a:p>
          <a:p>
            <a:pPr marL="285750" indent="-285750">
              <a:buBlip>
                <a:blip r:embed="rId3"/>
              </a:buBlip>
            </a:pPr>
            <a:endParaRPr lang="de-DE" dirty="0" smtClean="0">
              <a:latin typeface="Arial" pitchFamily="34" charset="0"/>
              <a:cs typeface="Arial" pitchFamily="34" charset="0"/>
            </a:endParaRPr>
          </a:p>
          <a:p>
            <a:pPr algn="ctr"/>
            <a:r>
              <a:rPr lang="de-DE" sz="2800" dirty="0" smtClean="0">
                <a:solidFill>
                  <a:srgbClr val="0070C0"/>
                </a:solidFill>
                <a:latin typeface="Arial" pitchFamily="34" charset="0"/>
                <a:cs typeface="Arial" pitchFamily="34" charset="0"/>
                <a:sym typeface="Wingdings 3"/>
              </a:rPr>
              <a:t></a:t>
            </a:r>
            <a:r>
              <a:rPr lang="de-DE" sz="2800" b="1" dirty="0" smtClean="0">
                <a:solidFill>
                  <a:srgbClr val="0070C0"/>
                </a:solidFill>
                <a:latin typeface="Arial" pitchFamily="34" charset="0"/>
                <a:cs typeface="Arial" pitchFamily="34" charset="0"/>
                <a:sym typeface="Wingdings 3"/>
              </a:rPr>
              <a:t>Reflektierte</a:t>
            </a:r>
            <a:r>
              <a:rPr lang="de-DE" sz="2800" dirty="0" smtClean="0">
                <a:solidFill>
                  <a:srgbClr val="0070C0"/>
                </a:solidFill>
                <a:latin typeface="Arial" pitchFamily="34" charset="0"/>
                <a:cs typeface="Arial" pitchFamily="34" charset="0"/>
                <a:sym typeface="Wingdings 3"/>
              </a:rPr>
              <a:t> </a:t>
            </a:r>
            <a:r>
              <a:rPr lang="de-DE" sz="2800" b="1" dirty="0" smtClean="0">
                <a:solidFill>
                  <a:srgbClr val="0070C0"/>
                </a:solidFill>
                <a:latin typeface="Arial" pitchFamily="34" charset="0"/>
                <a:cs typeface="Arial" pitchFamily="34" charset="0"/>
                <a:sym typeface="Wingdings 3"/>
              </a:rPr>
              <a:t>Praxis </a:t>
            </a:r>
            <a:r>
              <a:rPr lang="de-DE" sz="2800" dirty="0" smtClean="0">
                <a:solidFill>
                  <a:srgbClr val="0070C0"/>
                </a:solidFill>
                <a:latin typeface="Arial" pitchFamily="34" charset="0"/>
                <a:cs typeface="Arial" pitchFamily="34" charset="0"/>
                <a:sym typeface="Wingdings 3"/>
              </a:rPr>
              <a:t> </a:t>
            </a:r>
          </a:p>
          <a:p>
            <a:pPr algn="ctr"/>
            <a:r>
              <a:rPr lang="de-DE" sz="2800" dirty="0" smtClean="0">
                <a:solidFill>
                  <a:srgbClr val="0070C0"/>
                </a:solidFill>
                <a:latin typeface="Arial" pitchFamily="34" charset="0"/>
                <a:cs typeface="Arial" pitchFamily="34" charset="0"/>
                <a:sym typeface="Wingdings 3"/>
              </a:rPr>
              <a:t>als entscheidendes und unverzichtbares Strukturelement</a:t>
            </a:r>
            <a:endParaRPr lang="de-DE" sz="2800" dirty="0">
              <a:solidFill>
                <a:srgbClr val="0070C0"/>
              </a:solidFill>
              <a:latin typeface="Arial" pitchFamily="34" charset="0"/>
              <a:cs typeface="Arial" pitchFamily="34" charset="0"/>
            </a:endParaRPr>
          </a:p>
          <a:p>
            <a:endParaRPr lang="de-DE" dirty="0"/>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name="II. Der neue Kernlehrplan Erziehungswissenschaft im Überblick  Kompetenzbereiche:  1. Sachkompetenz  2. Methodenkompetenz  - Verfahren der Informationsbeschaffung und -entnahme, - Verfahren der Aufbereitung, Strukturierung , Analyse und   Interpretation, - Verfahren der Darstellung und Präsentation (- LK: Verfahren der Selbstevaluation)  3. Urteilskompetenz  4. Handlungskompetenz">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D5E76AB5-DEB8-437C-B72E-82F0CBE0F4A1}"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11</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422405"/>
          </a:xfrm>
        </p:spPr>
        <p:txBody>
          <a:bodyPr wrap="square" tIns="144000">
            <a:spAutoFit/>
          </a:bodyPr>
          <a:lstStyle>
            <a:defPPr lvl="0">
              <a:buNone/>
            </a:defPPr>
            <a:lvl1pPr lvl="0">
              <a:buNone/>
            </a:lvl1pPr>
          </a:lstStyle>
          <a:p>
            <a:pPr lvl="0" hangingPunct="1"/>
            <a:r>
              <a:rPr lang="de-DE" sz="1800" dirty="0" smtClean="0">
                <a:solidFill>
                  <a:srgbClr val="E2001A"/>
                </a:solidFill>
                <a:latin typeface="Arial" pitchFamily="34" charset="0"/>
                <a:cs typeface="Arial" pitchFamily="34" charset="0"/>
              </a:rPr>
              <a:t>Der </a:t>
            </a:r>
            <a:r>
              <a:rPr lang="de-DE" sz="1800" dirty="0">
                <a:solidFill>
                  <a:srgbClr val="E2001A"/>
                </a:solidFill>
                <a:latin typeface="Arial" pitchFamily="34" charset="0"/>
                <a:cs typeface="Arial" pitchFamily="34" charset="0"/>
              </a:rPr>
              <a:t>neue KLP Sport </a:t>
            </a:r>
            <a:r>
              <a:rPr lang="de-DE" sz="1800" dirty="0" err="1">
                <a:solidFill>
                  <a:srgbClr val="E2001A"/>
                </a:solidFill>
                <a:latin typeface="Arial" pitchFamily="34" charset="0"/>
                <a:cs typeface="Arial" pitchFamily="34" charset="0"/>
              </a:rPr>
              <a:t>GOSt</a:t>
            </a:r>
            <a:r>
              <a:rPr lang="de-DE" sz="1800" dirty="0">
                <a:solidFill>
                  <a:srgbClr val="E2001A"/>
                </a:solidFill>
                <a:latin typeface="Arial" pitchFamily="34" charset="0"/>
                <a:cs typeface="Arial" pitchFamily="34" charset="0"/>
              </a:rPr>
              <a:t> im </a:t>
            </a:r>
            <a:r>
              <a:rPr lang="de-DE" sz="1800" dirty="0" smtClean="0">
                <a:solidFill>
                  <a:srgbClr val="E2001A"/>
                </a:solidFill>
                <a:latin typeface="Arial" pitchFamily="34" charset="0"/>
                <a:cs typeface="Arial" pitchFamily="34" charset="0"/>
              </a:rPr>
              <a:t>Überblick (b)</a:t>
            </a:r>
            <a:endParaRPr lang="de-DE" sz="1800" b="0" dirty="0">
              <a:latin typeface="Arial" pitchFamily="34" charset="0"/>
              <a:cs typeface="Arial" pitchFamily="34"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2038612719"/>
              </p:ext>
            </p:extLst>
          </p:nvPr>
        </p:nvGraphicFramePr>
        <p:xfrm>
          <a:off x="1979712" y="1916832"/>
          <a:ext cx="4968552" cy="4038600"/>
        </p:xfrm>
        <a:graphic>
          <a:graphicData uri="http://schemas.openxmlformats.org/drawingml/2006/table">
            <a:tbl>
              <a:tblPr firstRow="1" bandRow="1">
                <a:tableStyleId>{2D5ABB26-0587-4C30-8999-92F81FD0307C}</a:tableStyleId>
              </a:tblPr>
              <a:tblGrid>
                <a:gridCol w="4968552"/>
              </a:tblGrid>
              <a:tr h="370840">
                <a:tc>
                  <a:txBody>
                    <a:bodyPr/>
                    <a:lstStyle/>
                    <a:p>
                      <a:pPr algn="ctr"/>
                      <a:r>
                        <a:rPr lang="de-DE" b="1" dirty="0" smtClean="0"/>
                        <a:t>Zentrale</a:t>
                      </a:r>
                      <a:r>
                        <a:rPr lang="de-DE" b="1" baseline="0" dirty="0" smtClean="0"/>
                        <a:t> </a:t>
                      </a:r>
                      <a:r>
                        <a:rPr lang="de-DE" b="1" dirty="0" smtClean="0"/>
                        <a:t>Begriffe</a:t>
                      </a:r>
                      <a:endParaRPr lang="de-DE"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nSpc>
                          <a:spcPct val="150000"/>
                        </a:lnSpc>
                      </a:pPr>
                      <a:r>
                        <a:rPr lang="de-DE" sz="1800" dirty="0" smtClean="0">
                          <a:solidFill>
                            <a:schemeClr val="bg1"/>
                          </a:solidFill>
                        </a:rPr>
                        <a:t>Kompetenzbereiche/ Kompetenzerwartungen</a:t>
                      </a:r>
                    </a:p>
                    <a:p>
                      <a:pPr>
                        <a:lnSpc>
                          <a:spcPct val="150000"/>
                        </a:lnSpc>
                      </a:pPr>
                      <a:r>
                        <a:rPr lang="de-DE" sz="1800" dirty="0" smtClean="0">
                          <a:solidFill>
                            <a:schemeClr val="bg1"/>
                          </a:solidFill>
                        </a:rPr>
                        <a:t>BWK</a:t>
                      </a:r>
                      <a:r>
                        <a:rPr lang="de-DE" sz="1800" baseline="0" dirty="0" smtClean="0">
                          <a:solidFill>
                            <a:schemeClr val="bg1"/>
                          </a:solidFill>
                        </a:rPr>
                        <a:t> und </a:t>
                      </a:r>
                      <a:r>
                        <a:rPr lang="de-DE" sz="1800" dirty="0" smtClean="0">
                          <a:solidFill>
                            <a:schemeClr val="bg1"/>
                          </a:solidFill>
                        </a:rPr>
                        <a:t> SK, MK, UK</a:t>
                      </a:r>
                      <a:endParaRPr lang="de-DE"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66FF"/>
                    </a:solidFill>
                  </a:tcPr>
                </a:tc>
              </a:tr>
              <a:tr h="370840">
                <a:tc>
                  <a:txBody>
                    <a:bodyPr/>
                    <a:lstStyle/>
                    <a:p>
                      <a:pPr>
                        <a:lnSpc>
                          <a:spcPct val="150000"/>
                        </a:lnSpc>
                      </a:pPr>
                      <a:endParaRPr lang="de-DE" sz="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nSpc>
                          <a:spcPct val="150000"/>
                        </a:lnSpc>
                      </a:pPr>
                      <a:r>
                        <a:rPr lang="de-DE" dirty="0" smtClean="0">
                          <a:solidFill>
                            <a:schemeClr val="tx1"/>
                          </a:solidFill>
                        </a:rPr>
                        <a:t>Bewegungsfelder und Sportbereiche  BF/SB 1-9</a:t>
                      </a:r>
                      <a:endParaRPr lang="de-DE"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r>
              <a:tr h="370840">
                <a:tc>
                  <a:txBody>
                    <a:bodyPr/>
                    <a:lstStyle/>
                    <a:p>
                      <a:pPr marL="0" marR="0" indent="0" defTabSz="914400" eaLnBrk="1" fontAlgn="auto" latinLnBrk="0" hangingPunct="1">
                        <a:lnSpc>
                          <a:spcPct val="150000"/>
                        </a:lnSpc>
                        <a:spcBef>
                          <a:spcPts val="0"/>
                        </a:spcBef>
                        <a:spcAft>
                          <a:spcPts val="0"/>
                        </a:spcAft>
                        <a:buClrTx/>
                        <a:buSzTx/>
                        <a:buFontTx/>
                        <a:buNone/>
                        <a:tabLst/>
                        <a:defRPr/>
                      </a:pPr>
                      <a:r>
                        <a:rPr lang="de-DE" sz="1800" dirty="0" smtClean="0">
                          <a:solidFill>
                            <a:schemeClr val="tx1"/>
                          </a:solidFill>
                        </a:rPr>
                        <a:t>Inhaltliche Kerne</a:t>
                      </a:r>
                      <a:endParaRPr lang="de-DE"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r>
              <a:tr h="370840">
                <a:tc>
                  <a:txBody>
                    <a:bodyPr/>
                    <a:lstStyle/>
                    <a:p>
                      <a:pPr marL="0" marR="0" indent="0" defTabSz="914400" eaLnBrk="1" fontAlgn="auto" latinLnBrk="0" hangingPunct="1">
                        <a:lnSpc>
                          <a:spcPct val="150000"/>
                        </a:lnSpc>
                        <a:spcBef>
                          <a:spcPts val="0"/>
                        </a:spcBef>
                        <a:spcAft>
                          <a:spcPts val="0"/>
                        </a:spcAft>
                        <a:buClrTx/>
                        <a:buSzTx/>
                        <a:buFontTx/>
                        <a:buNone/>
                        <a:tabLst/>
                        <a:defRPr/>
                      </a:pPr>
                      <a:endParaRPr lang="de-DE" sz="800" b="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50000"/>
                        </a:lnSpc>
                      </a:pPr>
                      <a:r>
                        <a:rPr lang="de-DE" sz="1800" dirty="0" smtClean="0">
                          <a:solidFill>
                            <a:schemeClr val="tx1"/>
                          </a:solidFill>
                        </a:rPr>
                        <a:t>Inhaltsfelder  IF a-f</a:t>
                      </a:r>
                      <a:endParaRPr lang="de-DE"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FF00"/>
                    </a:solidFill>
                  </a:tcPr>
                </a:tc>
              </a:tr>
              <a:tr h="370840">
                <a:tc>
                  <a:txBody>
                    <a:bodyPr/>
                    <a:lstStyle/>
                    <a:p>
                      <a:pPr>
                        <a:lnSpc>
                          <a:spcPct val="150000"/>
                        </a:lnSpc>
                      </a:pPr>
                      <a:r>
                        <a:rPr lang="de-DE" sz="1800" dirty="0" smtClean="0">
                          <a:solidFill>
                            <a:schemeClr val="tx1"/>
                          </a:solidFill>
                        </a:rPr>
                        <a:t>Inhaltliche</a:t>
                      </a:r>
                      <a:r>
                        <a:rPr lang="de-DE" sz="1800" baseline="0" dirty="0" smtClean="0">
                          <a:solidFill>
                            <a:schemeClr val="tx1"/>
                          </a:solidFill>
                        </a:rPr>
                        <a:t> Schwerpunkte IS</a:t>
                      </a:r>
                      <a:endParaRPr lang="de-DE"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FF00"/>
                    </a:solidFill>
                  </a:tcPr>
                </a:tc>
              </a:tr>
            </a:tbl>
          </a:graphicData>
        </a:graphic>
      </p:graphicFrame>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0C00BC01-5E52-48B4-A2C1-2817219512D9}"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12</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7544" y="1196752"/>
            <a:ext cx="8064360" cy="699404"/>
          </a:xfrm>
        </p:spPr>
        <p:txBody>
          <a:bodyPr wrap="square" tIns="144000">
            <a:spAutoFit/>
          </a:bodyPr>
          <a:lstStyle>
            <a:defPPr lvl="0">
              <a:buNone/>
            </a:defPPr>
            <a:lvl1pPr lvl="0">
              <a:buNone/>
            </a:lvl1pPr>
          </a:lstStyle>
          <a:p>
            <a:pPr lvl="0" hangingPunct="1"/>
            <a:r>
              <a:rPr lang="de-DE" sz="1800" dirty="0" smtClean="0">
                <a:solidFill>
                  <a:srgbClr val="E2001A"/>
                </a:solidFill>
                <a:latin typeface="Arial" pitchFamily="34" charset="0"/>
                <a:cs typeface="Arial" pitchFamily="34" charset="0"/>
              </a:rPr>
              <a:t>Der </a:t>
            </a:r>
            <a:r>
              <a:rPr lang="de-DE" sz="1800" dirty="0">
                <a:solidFill>
                  <a:srgbClr val="E2001A"/>
                </a:solidFill>
                <a:latin typeface="Arial" pitchFamily="34" charset="0"/>
                <a:cs typeface="Arial" pitchFamily="34" charset="0"/>
              </a:rPr>
              <a:t>neue KLP Sport </a:t>
            </a:r>
            <a:r>
              <a:rPr lang="de-DE" sz="1800" dirty="0" err="1">
                <a:solidFill>
                  <a:srgbClr val="E2001A"/>
                </a:solidFill>
                <a:latin typeface="Arial" pitchFamily="34" charset="0"/>
                <a:cs typeface="Arial" pitchFamily="34" charset="0"/>
              </a:rPr>
              <a:t>GOSt</a:t>
            </a:r>
            <a:r>
              <a:rPr lang="de-DE" sz="1800" dirty="0">
                <a:solidFill>
                  <a:srgbClr val="E2001A"/>
                </a:solidFill>
                <a:latin typeface="Arial" pitchFamily="34" charset="0"/>
                <a:cs typeface="Arial" pitchFamily="34" charset="0"/>
              </a:rPr>
              <a:t> im </a:t>
            </a:r>
            <a:r>
              <a:rPr lang="de-DE" sz="1800" dirty="0" smtClean="0">
                <a:solidFill>
                  <a:srgbClr val="E2001A"/>
                </a:solidFill>
                <a:latin typeface="Arial" pitchFamily="34" charset="0"/>
                <a:cs typeface="Arial" pitchFamily="34" charset="0"/>
              </a:rPr>
              <a:t>Überblick (c)</a:t>
            </a:r>
            <a:r>
              <a:rPr lang="de-DE" sz="1800" dirty="0">
                <a:solidFill>
                  <a:srgbClr val="E2001A"/>
                </a:solidFill>
              </a:rPr>
              <a:t/>
            </a:r>
            <a:br>
              <a:rPr lang="de-DE" sz="1800" dirty="0">
                <a:solidFill>
                  <a:srgbClr val="E2001A"/>
                </a:solidFill>
              </a:rPr>
            </a:br>
            <a:endParaRPr lang="de-DE" sz="1800" b="0" u="sng" dirty="0">
              <a:solidFill>
                <a:srgbClr val="FF0000"/>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3048757301"/>
              </p:ext>
            </p:extLst>
          </p:nvPr>
        </p:nvGraphicFramePr>
        <p:xfrm>
          <a:off x="1979712" y="1916832"/>
          <a:ext cx="4968552" cy="3749040"/>
        </p:xfrm>
        <a:graphic>
          <a:graphicData uri="http://schemas.openxmlformats.org/drawingml/2006/table">
            <a:tbl>
              <a:tblPr firstRow="1" bandRow="1">
                <a:tableStyleId>{69C7853C-536D-4A76-A0AE-DD22124D55A5}</a:tableStyleId>
              </a:tblPr>
              <a:tblGrid>
                <a:gridCol w="4968552"/>
              </a:tblGrid>
              <a:tr h="370840">
                <a:tc>
                  <a:txBody>
                    <a:bodyPr/>
                    <a:lstStyle/>
                    <a:p>
                      <a:pPr algn="ctr"/>
                      <a:r>
                        <a:rPr lang="de-DE" dirty="0" smtClean="0">
                          <a:solidFill>
                            <a:schemeClr val="tx1"/>
                          </a:solidFill>
                        </a:rPr>
                        <a:t>Inhaltsfelder </a:t>
                      </a:r>
                    </a:p>
                    <a:p>
                      <a:endParaRPr lang="de-DE" sz="1200" dirty="0" smtClean="0">
                        <a:solidFill>
                          <a:schemeClr val="tx1"/>
                        </a:solidFill>
                      </a:endParaRPr>
                    </a:p>
                    <a:p>
                      <a:r>
                        <a:rPr lang="de-DE" sz="1200" dirty="0" smtClean="0">
                          <a:solidFill>
                            <a:schemeClr val="tx1"/>
                          </a:solidFill>
                        </a:rPr>
                        <a:t>--&gt; angelehnt an die Pädagogischen Perspektiven und </a:t>
                      </a:r>
                      <a:r>
                        <a:rPr lang="de-DE" sz="1200" u="sng" dirty="0" smtClean="0">
                          <a:solidFill>
                            <a:schemeClr val="tx1"/>
                          </a:solidFill>
                        </a:rPr>
                        <a:t>analog zum KLP Sek I</a:t>
                      </a:r>
                      <a:endParaRPr lang="de-DE" sz="1200" b="1" u="sng" dirty="0">
                        <a:solidFill>
                          <a:schemeClr val="tx1"/>
                        </a:solidFill>
                      </a:endParaRPr>
                    </a:p>
                  </a:txBody>
                  <a:tcPr anchor="ctr">
                    <a:solidFill>
                      <a:srgbClr val="00FF00"/>
                    </a:solidFill>
                  </a:tcPr>
                </a:tc>
              </a:tr>
              <a:tr h="370840">
                <a:tc>
                  <a:txBody>
                    <a:bodyPr/>
                    <a:lstStyle/>
                    <a:p>
                      <a:pPr>
                        <a:lnSpc>
                          <a:spcPct val="150000"/>
                        </a:lnSpc>
                      </a:pPr>
                      <a:r>
                        <a:rPr lang="de-DE" sz="1800" dirty="0" smtClean="0"/>
                        <a:t>a. Bewegungsstruktur und Bewegungslernen</a:t>
                      </a:r>
                      <a:endParaRPr lang="de-DE" b="1" dirty="0"/>
                    </a:p>
                  </a:txBody>
                  <a:tcPr anchor="ctr">
                    <a:solidFill>
                      <a:schemeClr val="accent3">
                        <a:lumMod val="60000"/>
                        <a:lumOff val="40000"/>
                        <a:alpha val="40000"/>
                      </a:schemeClr>
                    </a:solidFill>
                  </a:tcPr>
                </a:tc>
              </a:tr>
              <a:tr h="370840">
                <a:tc>
                  <a:txBody>
                    <a:bodyPr/>
                    <a:lstStyle/>
                    <a:p>
                      <a:pPr>
                        <a:lnSpc>
                          <a:spcPct val="150000"/>
                        </a:lnSpc>
                      </a:pPr>
                      <a:r>
                        <a:rPr lang="de-DE" sz="1800" dirty="0" smtClean="0"/>
                        <a:t>b. Bewegungsgestaltung</a:t>
                      </a:r>
                      <a:endParaRPr lang="de-DE" b="1" dirty="0" smtClean="0"/>
                    </a:p>
                  </a:txBody>
                  <a:tcPr anchor="ctr">
                    <a:solidFill>
                      <a:schemeClr val="accent3">
                        <a:lumMod val="40000"/>
                        <a:lumOff val="60000"/>
                      </a:schemeClr>
                    </a:solidFill>
                  </a:tcPr>
                </a:tc>
              </a:tr>
              <a:tr h="370840">
                <a:tc>
                  <a:txBody>
                    <a:bodyPr/>
                    <a:lstStyle/>
                    <a:p>
                      <a:pPr>
                        <a:lnSpc>
                          <a:spcPct val="150000"/>
                        </a:lnSpc>
                      </a:pPr>
                      <a:r>
                        <a:rPr lang="de-DE" sz="1800" dirty="0" smtClean="0"/>
                        <a:t>c. Wagnis und Verantwortung</a:t>
                      </a:r>
                      <a:endParaRPr lang="de-DE" b="1" dirty="0" smtClean="0"/>
                    </a:p>
                  </a:txBody>
                  <a:tcPr anchor="ctr">
                    <a:solidFill>
                      <a:schemeClr val="accent3">
                        <a:lumMod val="60000"/>
                        <a:lumOff val="40000"/>
                        <a:alpha val="40000"/>
                      </a:schemeClr>
                    </a:solidFill>
                  </a:tcPr>
                </a:tc>
              </a:tr>
              <a:tr h="370840">
                <a:tc>
                  <a:txBody>
                    <a:bodyPr/>
                    <a:lstStyle/>
                    <a:p>
                      <a:pPr>
                        <a:lnSpc>
                          <a:spcPct val="150000"/>
                        </a:lnSpc>
                      </a:pPr>
                      <a:r>
                        <a:rPr lang="de-DE" sz="1800" dirty="0" smtClean="0"/>
                        <a:t>d. Leistung</a:t>
                      </a:r>
                      <a:endParaRPr lang="de-DE" b="1" dirty="0" smtClean="0"/>
                    </a:p>
                  </a:txBody>
                  <a:tcPr anchor="ctr">
                    <a:solidFill>
                      <a:schemeClr val="accent3">
                        <a:lumMod val="40000"/>
                        <a:lumOff val="60000"/>
                      </a:schemeClr>
                    </a:solidFill>
                  </a:tcPr>
                </a:tc>
              </a:tr>
              <a:tr h="370840">
                <a:tc>
                  <a:txBody>
                    <a:bodyPr/>
                    <a:lstStyle/>
                    <a:p>
                      <a:pPr>
                        <a:lnSpc>
                          <a:spcPct val="150000"/>
                        </a:lnSpc>
                      </a:pPr>
                      <a:r>
                        <a:rPr lang="de-DE" sz="1800" dirty="0" smtClean="0"/>
                        <a:t>e. Kooperation und Konkurrenz </a:t>
                      </a:r>
                      <a:endParaRPr lang="de-DE" b="1" dirty="0" smtClean="0"/>
                    </a:p>
                  </a:txBody>
                  <a:tcPr anchor="ctr">
                    <a:solidFill>
                      <a:schemeClr val="accent3">
                        <a:lumMod val="60000"/>
                        <a:lumOff val="40000"/>
                        <a:alpha val="40000"/>
                      </a:schemeClr>
                    </a:solidFill>
                  </a:tcPr>
                </a:tc>
              </a:tr>
              <a:tr h="370840">
                <a:tc>
                  <a:txBody>
                    <a:bodyPr/>
                    <a:lstStyle/>
                    <a:p>
                      <a:pPr>
                        <a:lnSpc>
                          <a:spcPct val="150000"/>
                        </a:lnSpc>
                      </a:pPr>
                      <a:r>
                        <a:rPr lang="de-DE" sz="1800" dirty="0" smtClean="0"/>
                        <a:t>f. Gesundheit</a:t>
                      </a:r>
                      <a:endParaRPr lang="de-DE" b="1" dirty="0" smtClean="0"/>
                    </a:p>
                  </a:txBody>
                  <a:tcPr anchor="ctr">
                    <a:solidFill>
                      <a:schemeClr val="accent3">
                        <a:lumMod val="40000"/>
                        <a:lumOff val="60000"/>
                      </a:schemeClr>
                    </a:solidFill>
                  </a:tcPr>
                </a:tc>
              </a:tr>
            </a:tbl>
          </a:graphicData>
        </a:graphic>
      </p:graphicFrame>
      <p:sp>
        <p:nvSpPr>
          <p:cNvPr id="8"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II. Der neue Kernlehrplan Erziehungswissenschaft im Überblick  Exemplarische Konkretisierung eines neuen Inhaltsfeldes:  6. Pädagogische Professionalisierung in verschiedenen Institutionen   Inhaltliche Schwerpunkte: - Institutionalisierung von Erziehung - Vielfalt und Wandelbarkeit pädagogischer Berufsfelder  Beschreibung: Die Auseinandersetzung mit dem Inhaltsfeld ermöglicht dem Lerner exemplarische Einblicke in Vielfalt und Wandelbarkeit pädagogischer Berufsfelder und den organisatorischen Rahmen, in dem professionelles pädagogisches Handeln stattfindet.    5 konkretisierte Sachkompetenzen im GK, 6 im LK 5 konkretisierte Urteilskompetenzen im GK, 6 im LK">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800"/>
            </a:pPr>
            <a:fld id="{01A805B5-F10C-4975-A1E8-344E2F0708B8}"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800"/>
              </a:pPr>
              <a:t>13</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58640" y="980728"/>
            <a:ext cx="8064719" cy="699404"/>
          </a:xfrm>
        </p:spPr>
        <p:txBody>
          <a:bodyPr wrap="square" tIns="144000">
            <a:spAutoFit/>
          </a:bodyPr>
          <a:lstStyle>
            <a:defPPr lvl="0">
              <a:buNone/>
            </a:defPPr>
            <a:lvl1pPr lvl="0">
              <a:buNone/>
            </a:lvl1pPr>
          </a:lstStyle>
          <a:p>
            <a:pPr lvl="0" hangingPunct="1"/>
            <a:r>
              <a:rPr lang="de-DE" sz="1800" dirty="0" smtClean="0">
                <a:solidFill>
                  <a:srgbClr val="E2001A"/>
                </a:solidFill>
                <a:latin typeface="Arial" pitchFamily="34" charset="0"/>
                <a:cs typeface="Arial" pitchFamily="34" charset="0"/>
              </a:rPr>
              <a:t>Der </a:t>
            </a:r>
            <a:r>
              <a:rPr lang="de-DE" sz="1800" dirty="0">
                <a:solidFill>
                  <a:srgbClr val="E2001A"/>
                </a:solidFill>
                <a:latin typeface="Arial" pitchFamily="34" charset="0"/>
                <a:cs typeface="Arial" pitchFamily="34" charset="0"/>
              </a:rPr>
              <a:t>neue KLP Sport </a:t>
            </a:r>
            <a:r>
              <a:rPr lang="de-DE" sz="1800" dirty="0" err="1">
                <a:solidFill>
                  <a:srgbClr val="E2001A"/>
                </a:solidFill>
                <a:latin typeface="Arial" pitchFamily="34" charset="0"/>
                <a:cs typeface="Arial" pitchFamily="34" charset="0"/>
              </a:rPr>
              <a:t>GOSt</a:t>
            </a:r>
            <a:r>
              <a:rPr lang="de-DE" sz="1800" dirty="0">
                <a:solidFill>
                  <a:srgbClr val="E2001A"/>
                </a:solidFill>
                <a:latin typeface="Arial" pitchFamily="34" charset="0"/>
                <a:cs typeface="Arial" pitchFamily="34" charset="0"/>
              </a:rPr>
              <a:t> im </a:t>
            </a:r>
            <a:r>
              <a:rPr lang="de-DE" sz="1800" dirty="0" smtClean="0">
                <a:solidFill>
                  <a:srgbClr val="E2001A"/>
                </a:solidFill>
                <a:latin typeface="Arial" pitchFamily="34" charset="0"/>
                <a:cs typeface="Arial" pitchFamily="34" charset="0"/>
              </a:rPr>
              <a:t>Überblick (d)</a:t>
            </a: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dirty="0">
                <a:latin typeface="Arial" pitchFamily="34" charset="0"/>
                <a:cs typeface="Arial" pitchFamily="34" charset="0"/>
              </a:rPr>
              <a:t>Exemplarische Konkretisierung der Progression in einem </a:t>
            </a:r>
            <a:r>
              <a:rPr lang="de-DE" sz="1800" dirty="0" smtClean="0">
                <a:latin typeface="Arial" pitchFamily="34" charset="0"/>
                <a:cs typeface="Arial" pitchFamily="34" charset="0"/>
              </a:rPr>
              <a:t>Inhaltsfeld:</a:t>
            </a:r>
            <a:endParaRPr lang="de-DE" sz="1800" b="0" dirty="0">
              <a:latin typeface="Arial" pitchFamily="34" charset="0"/>
              <a:cs typeface="Arial" pitchFamily="34" charset="0"/>
            </a:endParaRPr>
          </a:p>
        </p:txBody>
      </p:sp>
      <p:graphicFrame>
        <p:nvGraphicFramePr>
          <p:cNvPr id="5" name="Tabelle 4"/>
          <p:cNvGraphicFramePr>
            <a:graphicFrameLocks noGrp="1"/>
          </p:cNvGraphicFramePr>
          <p:nvPr>
            <p:extLst>
              <p:ext uri="{D42A27DB-BD31-4B8C-83A1-F6EECF244321}">
                <p14:modId xmlns:p14="http://schemas.microsoft.com/office/powerpoint/2010/main" val="386013014"/>
              </p:ext>
            </p:extLst>
          </p:nvPr>
        </p:nvGraphicFramePr>
        <p:xfrm>
          <a:off x="467544" y="2060848"/>
          <a:ext cx="7848873" cy="4097030"/>
        </p:xfrm>
        <a:graphic>
          <a:graphicData uri="http://schemas.openxmlformats.org/drawingml/2006/table">
            <a:tbl>
              <a:tblPr firstRow="1" bandRow="1">
                <a:tableStyleId>{5C22544A-7EE6-4342-B048-85BDC9FD1C3A}</a:tableStyleId>
              </a:tblPr>
              <a:tblGrid>
                <a:gridCol w="1512168"/>
                <a:gridCol w="2112235"/>
                <a:gridCol w="2112235"/>
                <a:gridCol w="2112235"/>
              </a:tblGrid>
              <a:tr h="371269">
                <a:tc>
                  <a:txBody>
                    <a:bodyPr/>
                    <a:lstStyle/>
                    <a:p>
                      <a:r>
                        <a:rPr lang="de-DE" dirty="0" smtClean="0"/>
                        <a:t>Inhaltsfeld</a:t>
                      </a:r>
                      <a:endParaRPr lang="de-DE" dirty="0"/>
                    </a:p>
                  </a:txBody>
                  <a:tcPr anchor="ctr">
                    <a:solidFill>
                      <a:srgbClr val="00FF00"/>
                    </a:solidFill>
                  </a:tcPr>
                </a:tc>
                <a:tc gridSpan="3">
                  <a:txBody>
                    <a:bodyPr/>
                    <a:lstStyle/>
                    <a:p>
                      <a:pPr algn="ctr"/>
                      <a:r>
                        <a:rPr lang="de-DE" dirty="0" smtClean="0"/>
                        <a:t>Inhaltliche Schwerpunkte</a:t>
                      </a:r>
                      <a:endParaRPr lang="de-DE" dirty="0"/>
                    </a:p>
                  </a:txBody>
                  <a:tcPr anchor="ctr">
                    <a:solidFill>
                      <a:schemeClr val="bg2">
                        <a:lumMod val="25000"/>
                      </a:schemeClr>
                    </a:solidFill>
                  </a:tcPr>
                </a:tc>
                <a:tc hMerge="1">
                  <a:txBody>
                    <a:bodyPr/>
                    <a:lstStyle/>
                    <a:p>
                      <a:endParaRPr lang="de-DE" dirty="0"/>
                    </a:p>
                  </a:txBody>
                  <a:tcPr anchor="ctr">
                    <a:solidFill>
                      <a:schemeClr val="bg2">
                        <a:lumMod val="50000"/>
                      </a:schemeClr>
                    </a:solidFill>
                  </a:tcPr>
                </a:tc>
                <a:tc hMerge="1">
                  <a:txBody>
                    <a:bodyPr/>
                    <a:lstStyle/>
                    <a:p>
                      <a:endParaRPr lang="de-DE" dirty="0"/>
                    </a:p>
                  </a:txBody>
                  <a:tcPr anchor="ctr">
                    <a:solidFill>
                      <a:schemeClr val="bg2">
                        <a:lumMod val="50000"/>
                      </a:schemeClr>
                    </a:solidFill>
                  </a:tcPr>
                </a:tc>
              </a:tr>
              <a:tr h="945972">
                <a:tc rowSpan="4">
                  <a:txBody>
                    <a:bodyPr/>
                    <a:lstStyle/>
                    <a:p>
                      <a:r>
                        <a:rPr lang="de-DE" sz="1400" b="0" dirty="0" smtClean="0"/>
                        <a:t>zum</a:t>
                      </a:r>
                      <a:r>
                        <a:rPr lang="de-DE" sz="1400" b="0" baseline="0" dirty="0" smtClean="0"/>
                        <a:t> Beispiel</a:t>
                      </a:r>
                      <a:endParaRPr lang="de-DE" b="1" baseline="0" dirty="0" smtClean="0"/>
                    </a:p>
                    <a:p>
                      <a:endParaRPr lang="de-DE" b="1" baseline="0" dirty="0" smtClean="0"/>
                    </a:p>
                    <a:p>
                      <a:r>
                        <a:rPr lang="de-DE" b="1" dirty="0" smtClean="0"/>
                        <a:t>f: Gesundheit</a:t>
                      </a:r>
                      <a:endParaRPr lang="de-DE" b="1" dirty="0"/>
                    </a:p>
                  </a:txBody>
                  <a:tcPr anchor="ctr">
                    <a:solidFill>
                      <a:schemeClr val="accent3">
                        <a:lumMod val="60000"/>
                        <a:lumOff val="40000"/>
                      </a:schemeClr>
                    </a:solidFill>
                  </a:tcPr>
                </a:tc>
                <a:tc>
                  <a:txBody>
                    <a:bodyPr/>
                    <a:lstStyle/>
                    <a:p>
                      <a:pPr algn="l"/>
                      <a:endParaRPr lang="de-DE" sz="1400" dirty="0"/>
                    </a:p>
                  </a:txBody>
                  <a:tcPr anchor="ctr">
                    <a:solidFill>
                      <a:schemeClr val="bg1"/>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endParaRPr lang="de-DE" sz="1400" dirty="0"/>
                    </a:p>
                  </a:txBody>
                  <a:tcPr anchor="ctr">
                    <a:solidFill>
                      <a:schemeClr val="bg1"/>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Wirkung und Risiken</a:t>
                      </a:r>
                      <a:r>
                        <a:rPr lang="de-DE" sz="1400" baseline="0" dirty="0" smtClean="0">
                          <a:solidFill>
                            <a:schemeClr val="tx1"/>
                          </a:solidFill>
                        </a:rPr>
                        <a:t> unphysiologischer Maß-nahmen zur Leistungs-</a:t>
                      </a:r>
                      <a:r>
                        <a:rPr lang="de-DE" sz="1400" baseline="0" dirty="0" err="1" smtClean="0">
                          <a:solidFill>
                            <a:schemeClr val="tx1"/>
                          </a:solidFill>
                        </a:rPr>
                        <a:t>steigerung</a:t>
                      </a:r>
                      <a:r>
                        <a:rPr lang="de-DE" sz="1400" baseline="0" dirty="0" smtClean="0">
                          <a:solidFill>
                            <a:schemeClr val="tx1"/>
                          </a:solidFill>
                        </a:rPr>
                        <a:t> im Leistungs- und Freizeitsport</a:t>
                      </a:r>
                      <a:endParaRPr lang="de-DE" sz="1400" dirty="0" smtClean="0">
                        <a:solidFill>
                          <a:schemeClr val="tx1"/>
                        </a:solidFill>
                      </a:endParaRPr>
                    </a:p>
                  </a:txBody>
                  <a:tcPr anchor="ctr">
                    <a:solidFill>
                      <a:schemeClr val="bg2">
                        <a:lumMod val="90000"/>
                      </a:schemeClr>
                    </a:solidFill>
                  </a:tcPr>
                </a:tc>
              </a:tr>
              <a:tr h="732366">
                <a:tc vMerge="1">
                  <a:txBody>
                    <a:bodyPr/>
                    <a:lstStyle/>
                    <a:p>
                      <a:endParaRPr lang="de-DE" b="1" dirty="0" smtClean="0"/>
                    </a:p>
                  </a:txBody>
                  <a:tcPr anchor="ctr">
                    <a:solidFill>
                      <a:schemeClr val="accent1">
                        <a:lumMod val="60000"/>
                        <a:lumOff val="40000"/>
                      </a:schemeClr>
                    </a:solidFill>
                  </a:tcPr>
                </a:tc>
                <a:tc>
                  <a:txBody>
                    <a:bodyPr/>
                    <a:lstStyle/>
                    <a:p>
                      <a:pPr algn="l"/>
                      <a:endParaRPr lang="de-DE" sz="1400" dirty="0"/>
                    </a:p>
                  </a:txBody>
                  <a:tcPr anchor="ctr">
                    <a:solidFill>
                      <a:schemeClr val="bg1"/>
                    </a:solidFill>
                  </a:tcPr>
                </a:tc>
                <a:tc>
                  <a:txBody>
                    <a:bodyPr/>
                    <a:lstStyle/>
                    <a:p>
                      <a:pPr algn="l"/>
                      <a:endParaRPr lang="de-DE" sz="1400" dirty="0"/>
                    </a:p>
                  </a:txBody>
                  <a:tcPr anchor="ctr">
                    <a:solidFill>
                      <a:schemeClr val="bg1"/>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Gesundheitskonzepte unter dem Aspekt des sportlichen Handelns</a:t>
                      </a:r>
                    </a:p>
                  </a:txBody>
                  <a:tcPr anchor="ctr">
                    <a:solidFill>
                      <a:schemeClr val="bg2">
                        <a:lumMod val="90000"/>
                      </a:schemeClr>
                    </a:solidFill>
                  </a:tcPr>
                </a:tc>
              </a:tr>
              <a:tr h="732366">
                <a:tc vMerge="1">
                  <a:txBody>
                    <a:bodyPr/>
                    <a:lstStyle/>
                    <a:p>
                      <a:endParaRPr lang="de-DE" b="1" dirty="0"/>
                    </a:p>
                  </a:txBody>
                  <a:tcPr anchor="ctr">
                    <a:solidFill>
                      <a:schemeClr val="accent1">
                        <a:lumMod val="60000"/>
                        <a:lumOff val="40000"/>
                      </a:schemeClr>
                    </a:solidFill>
                  </a:tcPr>
                </a:tc>
                <a:tc>
                  <a:txBody>
                    <a:bodyPr/>
                    <a:lstStyle/>
                    <a:p>
                      <a:pPr algn="l"/>
                      <a:endParaRPr lang="de-DE" sz="1400" dirty="0"/>
                    </a:p>
                  </a:txBody>
                  <a:tcPr anchor="ctr">
                    <a:solidFill>
                      <a:schemeClr val="bg1"/>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t>Fitness</a:t>
                      </a:r>
                      <a:r>
                        <a:rPr lang="de-DE" sz="1400" baseline="0" dirty="0" smtClean="0"/>
                        <a:t> als Basis für Gesundheit und Leistungsfähigkeit</a:t>
                      </a:r>
                      <a:endParaRPr lang="de-DE" sz="1400" dirty="0"/>
                    </a:p>
                  </a:txBody>
                  <a:tcPr anchor="ctr">
                    <a:solidFill>
                      <a:schemeClr val="bg2">
                        <a:lumMod val="75000"/>
                      </a:schemeClr>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t>Fitness</a:t>
                      </a:r>
                      <a:r>
                        <a:rPr lang="de-DE" sz="1400" baseline="0" dirty="0" smtClean="0"/>
                        <a:t> als Basis für Gesundheit und Leistungsfähigkeit</a:t>
                      </a:r>
                      <a:endParaRPr lang="de-DE" sz="1400" dirty="0"/>
                    </a:p>
                  </a:txBody>
                  <a:tcPr anchor="ctr">
                    <a:solidFill>
                      <a:schemeClr val="bg2">
                        <a:lumMod val="75000"/>
                      </a:schemeClr>
                    </a:solidFill>
                  </a:tcPr>
                </a:tc>
              </a:tr>
              <a:tr h="720000">
                <a:tc vMerge="1">
                  <a:txBody>
                    <a:bodyPr/>
                    <a:lstStyle/>
                    <a:p>
                      <a:endParaRPr lang="de-DE" b="1" dirty="0"/>
                    </a:p>
                  </a:txBody>
                  <a:tcPr anchor="ctr">
                    <a:solidFill>
                      <a:schemeClr val="accent1">
                        <a:lumMod val="60000"/>
                        <a:lumOff val="40000"/>
                      </a:schemeClr>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solidFill>
                            <a:schemeClr val="bg1"/>
                          </a:solidFill>
                          <a:sym typeface="Wingdings"/>
                        </a:rPr>
                        <a:t>Gesundheitlicher Nutzen</a:t>
                      </a:r>
                      <a:r>
                        <a:rPr lang="de-DE" sz="1400" baseline="0" dirty="0" smtClean="0">
                          <a:solidFill>
                            <a:schemeClr val="bg1"/>
                          </a:solidFill>
                          <a:sym typeface="Wingdings"/>
                        </a:rPr>
                        <a:t> und Risiken des Sporttreibens</a:t>
                      </a:r>
                      <a:endParaRPr lang="de-DE" sz="1400" dirty="0">
                        <a:solidFill>
                          <a:schemeClr val="bg1"/>
                        </a:solidFill>
                      </a:endParaRPr>
                    </a:p>
                  </a:txBody>
                  <a:tcPr anchor="ctr">
                    <a:solidFill>
                      <a:schemeClr val="bg2">
                        <a:lumMod val="50000"/>
                      </a:schemeClr>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solidFill>
                            <a:schemeClr val="bg1"/>
                          </a:solidFill>
                          <a:sym typeface="Wingdings"/>
                        </a:rPr>
                        <a:t>Gesundheitlicher Nutzen</a:t>
                      </a:r>
                      <a:r>
                        <a:rPr lang="de-DE" sz="1400" baseline="0" dirty="0" smtClean="0">
                          <a:solidFill>
                            <a:schemeClr val="bg1"/>
                          </a:solidFill>
                          <a:sym typeface="Wingdings"/>
                        </a:rPr>
                        <a:t> und Risiken des Sporttreibens</a:t>
                      </a:r>
                      <a:endParaRPr lang="de-DE" sz="1400" dirty="0">
                        <a:solidFill>
                          <a:schemeClr val="bg1"/>
                        </a:solidFill>
                      </a:endParaRPr>
                    </a:p>
                  </a:txBody>
                  <a:tcPr anchor="ctr">
                    <a:solidFill>
                      <a:schemeClr val="bg2">
                        <a:lumMod val="50000"/>
                      </a:schemeClr>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de-DE" sz="1400" dirty="0" smtClean="0">
                          <a:solidFill>
                            <a:schemeClr val="bg1"/>
                          </a:solidFill>
                          <a:sym typeface="Wingdings"/>
                        </a:rPr>
                        <a:t>Gesundheitlicher Nutzen</a:t>
                      </a:r>
                      <a:r>
                        <a:rPr lang="de-DE" sz="1400" baseline="0" dirty="0" smtClean="0">
                          <a:solidFill>
                            <a:schemeClr val="bg1"/>
                          </a:solidFill>
                          <a:sym typeface="Wingdings"/>
                        </a:rPr>
                        <a:t> und Risiken des Sporttreibens</a:t>
                      </a:r>
                      <a:endParaRPr lang="de-DE" sz="1400" dirty="0">
                        <a:solidFill>
                          <a:schemeClr val="bg1"/>
                        </a:solidFill>
                      </a:endParaRPr>
                    </a:p>
                  </a:txBody>
                  <a:tcPr anchor="ctr">
                    <a:solidFill>
                      <a:schemeClr val="bg2">
                        <a:lumMod val="50000"/>
                      </a:schemeClr>
                    </a:solidFill>
                  </a:tcPr>
                </a:tc>
              </a:tr>
              <a:tr h="371269">
                <a:tc>
                  <a:txBody>
                    <a:bodyPr/>
                    <a:lstStyle/>
                    <a:p>
                      <a:pPr algn="r"/>
                      <a:endParaRPr lang="de-DE" b="1" dirty="0">
                        <a:solidFill>
                          <a:schemeClr val="bg1"/>
                        </a:solidFill>
                      </a:endParaRPr>
                    </a:p>
                  </a:txBody>
                  <a:tcPr anchor="ctr">
                    <a:solidFill>
                      <a:schemeClr val="accent1">
                        <a:lumMod val="75000"/>
                      </a:schemeClr>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EPh</a:t>
                      </a:r>
                      <a:endParaRPr lang="de-DE" sz="1800" b="1" dirty="0">
                        <a:solidFill>
                          <a:schemeClr val="bg1"/>
                        </a:solidFill>
                      </a:endParaRPr>
                    </a:p>
                  </a:txBody>
                  <a:tcPr anchor="ctr">
                    <a:solidFill>
                      <a:srgbClr val="00206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Q1/Q2 (GK)</a:t>
                      </a:r>
                      <a:endParaRPr lang="de-DE" sz="1800" b="1" dirty="0">
                        <a:solidFill>
                          <a:schemeClr val="bg1"/>
                        </a:solidFill>
                      </a:endParaRPr>
                    </a:p>
                  </a:txBody>
                  <a:tcPr anchor="ctr">
                    <a:solidFill>
                      <a:srgbClr val="00206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Q1/Q2 (LK)</a:t>
                      </a:r>
                      <a:endParaRPr lang="de-DE" sz="1800" b="1" dirty="0">
                        <a:solidFill>
                          <a:schemeClr val="bg1"/>
                        </a:solidFill>
                      </a:endParaRPr>
                    </a:p>
                  </a:txBody>
                  <a:tcPr anchor="ctr">
                    <a:solidFill>
                      <a:srgbClr val="002060"/>
                    </a:solidFill>
                  </a:tcPr>
                </a:tc>
              </a:tr>
            </a:tbl>
          </a:graphicData>
        </a:graphic>
      </p:graphicFrame>
      <p:cxnSp>
        <p:nvCxnSpPr>
          <p:cNvPr id="8" name="Gerade Verbindung mit Pfeil 7"/>
          <p:cNvCxnSpPr/>
          <p:nvPr/>
        </p:nvCxnSpPr>
        <p:spPr>
          <a:xfrm flipV="1">
            <a:off x="2267744" y="2708920"/>
            <a:ext cx="3456384" cy="201622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II. Der neue Kernlehrplan Erziehungswissenschaft im Überblick  Inhaltsfelder:  1. Bildungs- und Erziehungsprozesse 2. Lernen und Erziehung 3. Entwicklung und Sozialisation 4. Identitätsbildung 5. Werte, Normen und Ziele in der Erziehung  6. Pädagogische Professionalisierung in verschiedenen Institutionen  (exemplarische Erläuterung s. unten) neu!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0C00BC01-5E52-48B4-A2C1-2817219512D9}"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14</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7544" y="764704"/>
            <a:ext cx="8064360" cy="976403"/>
          </a:xfrm>
        </p:spPr>
        <p:txBody>
          <a:bodyPr wrap="square" tIns="144000">
            <a:spAutoFit/>
          </a:bodyPr>
          <a:lstStyle>
            <a:defPPr lvl="0">
              <a:buNone/>
            </a:defPPr>
            <a:lvl1pPr lvl="0">
              <a:buNone/>
            </a:lvl1pPr>
          </a:lstStyle>
          <a:p>
            <a:pPr lvl="0" hangingPunct="1"/>
            <a:r>
              <a:rPr lang="de-DE" sz="1800" dirty="0" smtClean="0">
                <a:solidFill>
                  <a:srgbClr val="E2001A"/>
                </a:solidFill>
                <a:latin typeface="Arial" pitchFamily="34" charset="0"/>
                <a:cs typeface="Arial" pitchFamily="34" charset="0"/>
              </a:rPr>
              <a:t>Der </a:t>
            </a:r>
            <a:r>
              <a:rPr lang="de-DE" sz="1800" dirty="0">
                <a:solidFill>
                  <a:srgbClr val="E2001A"/>
                </a:solidFill>
                <a:latin typeface="Arial" pitchFamily="34" charset="0"/>
                <a:cs typeface="Arial" pitchFamily="34" charset="0"/>
              </a:rPr>
              <a:t>neue KLP Sport </a:t>
            </a:r>
            <a:r>
              <a:rPr lang="de-DE" sz="1800" dirty="0" err="1">
                <a:solidFill>
                  <a:srgbClr val="E2001A"/>
                </a:solidFill>
                <a:latin typeface="Arial" pitchFamily="34" charset="0"/>
                <a:cs typeface="Arial" pitchFamily="34" charset="0"/>
              </a:rPr>
              <a:t>GOSt</a:t>
            </a:r>
            <a:r>
              <a:rPr lang="de-DE" sz="1800" dirty="0">
                <a:solidFill>
                  <a:srgbClr val="E2001A"/>
                </a:solidFill>
                <a:latin typeface="Arial" pitchFamily="34" charset="0"/>
                <a:cs typeface="Arial" pitchFamily="34" charset="0"/>
              </a:rPr>
              <a:t> im </a:t>
            </a:r>
            <a:r>
              <a:rPr lang="de-DE" sz="1800" dirty="0" smtClean="0">
                <a:solidFill>
                  <a:srgbClr val="E2001A"/>
                </a:solidFill>
                <a:latin typeface="Arial" pitchFamily="34" charset="0"/>
                <a:cs typeface="Arial" pitchFamily="34" charset="0"/>
              </a:rPr>
              <a:t>Überblick (e)</a:t>
            </a:r>
            <a:br>
              <a:rPr lang="de-DE" sz="1800" dirty="0" smtClean="0">
                <a:solidFill>
                  <a:srgbClr val="E2001A"/>
                </a:solidFill>
                <a:latin typeface="Arial" pitchFamily="34" charset="0"/>
                <a:cs typeface="Arial" pitchFamily="34" charset="0"/>
              </a:rPr>
            </a:br>
            <a:r>
              <a:rPr lang="de-DE" sz="1800" dirty="0">
                <a:solidFill>
                  <a:srgbClr val="E2001A"/>
                </a:solidFill>
              </a:rPr>
              <a:t/>
            </a:r>
            <a:br>
              <a:rPr lang="de-DE" sz="1800" dirty="0">
                <a:solidFill>
                  <a:srgbClr val="E2001A"/>
                </a:solidFill>
              </a:rPr>
            </a:br>
            <a:endParaRPr lang="de-DE" sz="1800" b="0" u="sng" dirty="0">
              <a:solidFill>
                <a:srgbClr val="FF0000"/>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2605828259"/>
              </p:ext>
            </p:extLst>
          </p:nvPr>
        </p:nvGraphicFramePr>
        <p:xfrm>
          <a:off x="323528" y="1653376"/>
          <a:ext cx="8496944" cy="4439920"/>
        </p:xfrm>
        <a:graphic>
          <a:graphicData uri="http://schemas.openxmlformats.org/drawingml/2006/table">
            <a:tbl>
              <a:tblPr firstRow="1" bandRow="1">
                <a:tableStyleId>{2D5ABB26-0587-4C30-8999-92F81FD0307C}</a:tableStyleId>
              </a:tblPr>
              <a:tblGrid>
                <a:gridCol w="902330"/>
                <a:gridCol w="6257130"/>
                <a:gridCol w="472052"/>
                <a:gridCol w="419604"/>
                <a:gridCol w="445828"/>
              </a:tblGrid>
              <a:tr h="370840">
                <a:tc>
                  <a:txBody>
                    <a:bodyPr/>
                    <a:lstStyle/>
                    <a:p>
                      <a:pPr algn="ctr"/>
                      <a:endParaRPr lang="de-DE" sz="1400" b="1" u="sng" dirty="0">
                        <a:solidFill>
                          <a:schemeClr val="bg1"/>
                        </a:solidFill>
                        <a:latin typeface="+mn-lt"/>
                        <a:cs typeface="Arial" pitchFamily="34" charset="0"/>
                      </a:endParaRPr>
                    </a:p>
                  </a:txBody>
                  <a:tcPr anchor="ctr">
                    <a:solidFill>
                      <a:srgbClr val="FFFF00"/>
                    </a:solidFill>
                  </a:tcPr>
                </a:tc>
                <a:tc>
                  <a:txBody>
                    <a:bodyPr/>
                    <a:lstStyle/>
                    <a:p>
                      <a:pPr algn="ctr"/>
                      <a:r>
                        <a:rPr lang="de-DE" sz="1800" dirty="0" smtClean="0">
                          <a:solidFill>
                            <a:srgbClr val="000000"/>
                          </a:solidFill>
                        </a:rPr>
                        <a:t>Bewegungsfelder und Sportbereiche</a:t>
                      </a:r>
                      <a:endParaRPr lang="de-DE" sz="1800" b="1" u="sng" dirty="0">
                        <a:solidFill>
                          <a:srgbClr val="000000"/>
                        </a:solidFill>
                        <a:latin typeface="+mn-lt"/>
                        <a:cs typeface="Arial" pitchFamily="34" charset="0"/>
                      </a:endParaRPr>
                    </a:p>
                  </a:txBody>
                  <a:tcPr anchor="ctr">
                    <a:solidFill>
                      <a:srgbClr val="FFFF00"/>
                    </a:solidFill>
                  </a:tcPr>
                </a:tc>
                <a:tc>
                  <a:txBody>
                    <a:bodyPr/>
                    <a:lstStyle/>
                    <a:p>
                      <a:pPr algn="ctr"/>
                      <a:r>
                        <a:rPr lang="de-DE" sz="1200" b="1" u="none" dirty="0" smtClean="0">
                          <a:solidFill>
                            <a:schemeClr val="bg1"/>
                          </a:solidFill>
                          <a:latin typeface="+mn-lt"/>
                          <a:cs typeface="Arial" pitchFamily="34" charset="0"/>
                        </a:rPr>
                        <a:t>EPh</a:t>
                      </a:r>
                      <a:endParaRPr lang="de-DE" sz="1200" b="1" u="none" dirty="0">
                        <a:solidFill>
                          <a:schemeClr val="bg1"/>
                        </a:solidFill>
                        <a:latin typeface="+mn-lt"/>
                        <a:cs typeface="Arial" pitchFamily="34" charset="0"/>
                      </a:endParaRPr>
                    </a:p>
                  </a:txBody>
                  <a:tcPr anchor="ctr">
                    <a:lnB w="12700" cap="flat" cmpd="sng" algn="ctr">
                      <a:solidFill>
                        <a:schemeClr val="tx1"/>
                      </a:solidFill>
                      <a:prstDash val="solid"/>
                      <a:round/>
                      <a:headEnd type="none" w="med" len="med"/>
                      <a:tailEnd type="none" w="med" len="med"/>
                    </a:lnB>
                    <a:solidFill>
                      <a:srgbClr val="002060"/>
                    </a:solidFill>
                  </a:tcPr>
                </a:tc>
                <a:tc>
                  <a:txBody>
                    <a:bodyPr/>
                    <a:lstStyle/>
                    <a:p>
                      <a:pPr algn="ctr"/>
                      <a:r>
                        <a:rPr lang="de-DE" sz="1200" b="1" u="none" dirty="0" smtClean="0">
                          <a:solidFill>
                            <a:schemeClr val="bg1"/>
                          </a:solidFill>
                          <a:latin typeface="+mn-lt"/>
                          <a:cs typeface="Arial" pitchFamily="34" charset="0"/>
                        </a:rPr>
                        <a:t>GK</a:t>
                      </a:r>
                      <a:endParaRPr lang="de-DE" sz="1200" b="1" u="none" dirty="0">
                        <a:solidFill>
                          <a:schemeClr val="bg1"/>
                        </a:solidFill>
                        <a:latin typeface="+mn-lt"/>
                        <a:cs typeface="Arial" pitchFamily="34" charset="0"/>
                      </a:endParaRPr>
                    </a:p>
                  </a:txBody>
                  <a:tcPr anchor="ctr">
                    <a:lnB w="12700" cap="flat" cmpd="sng" algn="ctr">
                      <a:solidFill>
                        <a:schemeClr val="tx1"/>
                      </a:solidFill>
                      <a:prstDash val="solid"/>
                      <a:round/>
                      <a:headEnd type="none" w="med" len="med"/>
                      <a:tailEnd type="none" w="med" len="med"/>
                    </a:lnB>
                    <a:solidFill>
                      <a:srgbClr val="002060"/>
                    </a:solidFill>
                  </a:tcPr>
                </a:tc>
                <a:tc>
                  <a:txBody>
                    <a:bodyPr/>
                    <a:lstStyle/>
                    <a:p>
                      <a:pPr algn="ctr"/>
                      <a:r>
                        <a:rPr lang="de-DE" sz="1200" b="1" u="none" dirty="0" smtClean="0">
                          <a:solidFill>
                            <a:schemeClr val="bg1"/>
                          </a:solidFill>
                          <a:latin typeface="+mn-lt"/>
                          <a:cs typeface="Arial" pitchFamily="34" charset="0"/>
                        </a:rPr>
                        <a:t>LK</a:t>
                      </a:r>
                      <a:endParaRPr lang="de-DE" sz="1200" b="1" u="none" dirty="0">
                        <a:solidFill>
                          <a:schemeClr val="bg1"/>
                        </a:solidFill>
                        <a:latin typeface="+mn-lt"/>
                        <a:cs typeface="Arial" pitchFamily="34" charset="0"/>
                      </a:endParaRPr>
                    </a:p>
                  </a:txBody>
                  <a:tcPr anchor="ctr">
                    <a:lnB w="12700" cap="flat" cmpd="sng" algn="ctr">
                      <a:solidFill>
                        <a:schemeClr val="tx1"/>
                      </a:solidFill>
                      <a:prstDash val="solid"/>
                      <a:round/>
                      <a:headEnd type="none" w="med" len="med"/>
                      <a:tailEnd type="none" w="med" len="med"/>
                    </a:lnB>
                    <a:solidFill>
                      <a:srgbClr val="002060"/>
                    </a:solidFill>
                  </a:tcPr>
                </a:tc>
              </a:tr>
              <a:tr h="421248">
                <a:tc>
                  <a:txBody>
                    <a:bodyPr/>
                    <a:lstStyle/>
                    <a:p>
                      <a:pPr>
                        <a:lnSpc>
                          <a:spcPct val="150000"/>
                        </a:lnSpc>
                      </a:pPr>
                      <a:r>
                        <a:rPr lang="de-DE" sz="1400" dirty="0" smtClean="0">
                          <a:solidFill>
                            <a:srgbClr val="000000"/>
                          </a:solidFill>
                        </a:rPr>
                        <a:t>BF/SB 1: </a:t>
                      </a:r>
                      <a:endParaRPr lang="de-DE" sz="1400" b="1" dirty="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dirty="0" smtClean="0"/>
                        <a:t>Den Körper wahrnehmen</a:t>
                      </a:r>
                      <a:r>
                        <a:rPr lang="de-DE" sz="1600" baseline="0" dirty="0" smtClean="0"/>
                        <a:t> und Bewegungsfähigkeiten ausprägen</a:t>
                      </a:r>
                      <a:endParaRPr lang="de-DE" sz="1600" b="1" dirty="0">
                        <a:latin typeface="+mn-lt"/>
                        <a:cs typeface="Arial" pitchFamily="34" charset="0"/>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1" dirty="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endParaRPr lang="de-DE" sz="1400" b="1" dirty="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70840">
                <a:tc>
                  <a:txBody>
                    <a:bodyPr/>
                    <a:lstStyle/>
                    <a:p>
                      <a:pPr>
                        <a:lnSpc>
                          <a:spcPct val="150000"/>
                        </a:lnSpc>
                      </a:pPr>
                      <a:r>
                        <a:rPr lang="de-DE" sz="1400" dirty="0" smtClean="0">
                          <a:solidFill>
                            <a:srgbClr val="000000"/>
                          </a:solidFill>
                        </a:rPr>
                        <a:t>BF/SB 2: </a:t>
                      </a:r>
                      <a:endParaRPr lang="de-DE" sz="1400" b="1"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100" b="1" dirty="0" smtClean="0"/>
                        <a:t>(*entfällt als eigenständiger Bereich,  wird in oberstufengemäßen Bestandteilen in BF/SB 7 integriert)</a:t>
                      </a:r>
                      <a:endParaRPr lang="de-DE" sz="1100" b="1"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nSpc>
                          <a:spcPct val="150000"/>
                        </a:lnSpc>
                      </a:pPr>
                      <a:endParaRPr lang="de-DE" sz="12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nSpc>
                          <a:spcPct val="150000"/>
                        </a:lnSpc>
                      </a:pPr>
                      <a:endParaRPr lang="de-DE" sz="12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nSpc>
                          <a:spcPct val="150000"/>
                        </a:lnSpc>
                      </a:pPr>
                      <a:endParaRPr lang="de-DE" sz="12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70840">
                <a:tc>
                  <a:txBody>
                    <a:bodyPr/>
                    <a:lstStyle/>
                    <a:p>
                      <a:pPr>
                        <a:lnSpc>
                          <a:spcPct val="150000"/>
                        </a:lnSpc>
                      </a:pPr>
                      <a:r>
                        <a:rPr lang="de-DE" sz="1400" dirty="0" smtClean="0">
                          <a:solidFill>
                            <a:srgbClr val="000000"/>
                          </a:solidFill>
                        </a:rPr>
                        <a:t>BF/SB 3:</a:t>
                      </a:r>
                      <a:endParaRPr lang="de-DE" sz="1400" b="1"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dirty="0" smtClean="0"/>
                        <a:t>Laufen, Springen, Werfen – Leichtathletik</a:t>
                      </a:r>
                      <a:endParaRPr lang="de-DE" sz="1600" b="1"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70840">
                <a:tc>
                  <a:txBody>
                    <a:bodyPr/>
                    <a:lstStyle/>
                    <a:p>
                      <a:pPr>
                        <a:lnSpc>
                          <a:spcPct val="150000"/>
                        </a:lnSpc>
                      </a:pPr>
                      <a:r>
                        <a:rPr lang="de-DE" sz="1400" dirty="0" smtClean="0">
                          <a:solidFill>
                            <a:srgbClr val="000000"/>
                          </a:solidFill>
                        </a:rPr>
                        <a:t>BF/SB</a:t>
                      </a:r>
                      <a:r>
                        <a:rPr lang="de-DE" sz="1400" baseline="0" dirty="0" smtClean="0">
                          <a:solidFill>
                            <a:srgbClr val="000000"/>
                          </a:solidFill>
                        </a:rPr>
                        <a:t> 4:</a:t>
                      </a:r>
                      <a:endParaRPr lang="de-DE" sz="1400" b="1"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baseline="0" dirty="0" smtClean="0"/>
                        <a:t>Bewegen im Wasser – Schwimmen</a:t>
                      </a:r>
                      <a:endParaRPr lang="de-DE" sz="1600" b="1"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70840">
                <a:tc>
                  <a:txBody>
                    <a:bodyPr/>
                    <a:lstStyle/>
                    <a:p>
                      <a:pPr>
                        <a:lnSpc>
                          <a:spcPct val="150000"/>
                        </a:lnSpc>
                      </a:pPr>
                      <a:r>
                        <a:rPr lang="de-DE" sz="1400" dirty="0" smtClean="0">
                          <a:solidFill>
                            <a:srgbClr val="000000"/>
                          </a:solidFill>
                        </a:rPr>
                        <a:t>BF/</a:t>
                      </a:r>
                      <a:r>
                        <a:rPr lang="de-DE" sz="1400" baseline="0" dirty="0" smtClean="0">
                          <a:solidFill>
                            <a:srgbClr val="000000"/>
                          </a:solidFill>
                        </a:rPr>
                        <a:t> SB 5: </a:t>
                      </a:r>
                      <a:endParaRPr lang="de-DE" sz="1400" b="1"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baseline="0" dirty="0" smtClean="0"/>
                        <a:t>Bewegen an Geräten - Turnen</a:t>
                      </a:r>
                      <a:endParaRPr lang="de-DE" sz="1600" b="1"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1"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70840">
                <a:tc>
                  <a:txBody>
                    <a:bodyPr/>
                    <a:lstStyle/>
                    <a:p>
                      <a:pPr>
                        <a:lnSpc>
                          <a:spcPct val="150000"/>
                        </a:lnSpc>
                      </a:pPr>
                      <a:r>
                        <a:rPr lang="de-DE" sz="1400" dirty="0" smtClean="0">
                          <a:solidFill>
                            <a:srgbClr val="000000"/>
                          </a:solidFill>
                        </a:rPr>
                        <a:t>BF/</a:t>
                      </a:r>
                      <a:r>
                        <a:rPr lang="de-DE" sz="1400" baseline="0" dirty="0" smtClean="0">
                          <a:solidFill>
                            <a:srgbClr val="000000"/>
                          </a:solidFill>
                        </a:rPr>
                        <a:t> SB 6: </a:t>
                      </a:r>
                      <a:endParaRPr lang="de-DE" sz="1400" b="0" baseline="0"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baseline="0" dirty="0" smtClean="0"/>
                        <a:t>Gestalten, Tanzen, Darstellen – Gymnastik/ Tanz, Bewegungskünste</a:t>
                      </a:r>
                      <a:endParaRPr lang="de-DE" sz="1600" b="0" baseline="0"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70840">
                <a:tc>
                  <a:txBody>
                    <a:bodyPr/>
                    <a:lstStyle/>
                    <a:p>
                      <a:pPr>
                        <a:lnSpc>
                          <a:spcPct val="150000"/>
                        </a:lnSpc>
                      </a:pPr>
                      <a:r>
                        <a:rPr lang="de-DE" sz="1400" baseline="0" dirty="0" smtClean="0">
                          <a:solidFill>
                            <a:srgbClr val="000000"/>
                          </a:solidFill>
                        </a:rPr>
                        <a:t>BF/SB 7: </a:t>
                      </a:r>
                      <a:endParaRPr lang="de-DE" sz="1400" b="0" baseline="0"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baseline="0" dirty="0" smtClean="0"/>
                        <a:t>Spielen in und mit Regelstrukturen – Sportspiele</a:t>
                      </a:r>
                      <a:endParaRPr lang="de-DE" sz="1600" b="0" baseline="0"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70840">
                <a:tc>
                  <a:txBody>
                    <a:bodyPr/>
                    <a:lstStyle/>
                    <a:p>
                      <a:pPr>
                        <a:lnSpc>
                          <a:spcPct val="150000"/>
                        </a:lnSpc>
                      </a:pPr>
                      <a:r>
                        <a:rPr lang="de-DE" sz="1400" baseline="0" dirty="0" smtClean="0">
                          <a:solidFill>
                            <a:srgbClr val="000000"/>
                          </a:solidFill>
                        </a:rPr>
                        <a:t>BF/SB 8: </a:t>
                      </a:r>
                      <a:endParaRPr lang="de-DE" sz="1400" b="0" baseline="0"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baseline="0" dirty="0" smtClean="0"/>
                        <a:t>Gleiten, Fahren, Rollen – Rollsport/ Bootssport/ Wintersport</a:t>
                      </a:r>
                      <a:endParaRPr lang="de-DE" sz="1600" b="0" baseline="0"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70840">
                <a:tc>
                  <a:txBody>
                    <a:bodyPr/>
                    <a:lstStyle/>
                    <a:p>
                      <a:pPr>
                        <a:lnSpc>
                          <a:spcPct val="150000"/>
                        </a:lnSpc>
                      </a:pPr>
                      <a:r>
                        <a:rPr lang="de-DE" sz="1400" baseline="0" dirty="0" smtClean="0">
                          <a:solidFill>
                            <a:srgbClr val="000000"/>
                          </a:solidFill>
                        </a:rPr>
                        <a:t>BF/SB 9: </a:t>
                      </a:r>
                      <a:endParaRPr lang="de-DE" sz="1400" b="0" baseline="0" dirty="0" smtClean="0">
                        <a:solidFill>
                          <a:srgbClr val="000000"/>
                        </a:solidFill>
                        <a:latin typeface="+mn-lt"/>
                        <a:cs typeface="Arial" pitchFamily="34" charset="0"/>
                      </a:endParaRPr>
                    </a:p>
                  </a:txBody>
                  <a:tcPr anchor="ctr">
                    <a:solidFill>
                      <a:srgbClr val="FFFF00"/>
                    </a:solidFill>
                  </a:tcPr>
                </a:tc>
                <a:tc>
                  <a:txBody>
                    <a:bodyPr/>
                    <a:lstStyle/>
                    <a:p>
                      <a:pPr>
                        <a:lnSpc>
                          <a:spcPct val="150000"/>
                        </a:lnSpc>
                      </a:pPr>
                      <a:r>
                        <a:rPr lang="de-DE" sz="1600" baseline="0" dirty="0" smtClean="0"/>
                        <a:t>Ringen und Kämpfen - Zweikampfsport</a:t>
                      </a:r>
                      <a:endParaRPr lang="de-DE" sz="1600" b="0" baseline="0" dirty="0" smtClean="0">
                        <a:latin typeface="+mn-lt"/>
                        <a:cs typeface="Arial"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50000"/>
                        </a:lnSpc>
                      </a:pPr>
                      <a:r>
                        <a:rPr lang="de-DE" sz="1400" b="1" dirty="0" smtClean="0">
                          <a:latin typeface="+mn-lt"/>
                          <a:cs typeface="Arial" pitchFamily="34" charset="0"/>
                          <a:sym typeface="Wingdings"/>
                        </a:rPr>
                        <a:t></a:t>
                      </a:r>
                      <a:endParaRPr lang="de-DE" sz="1400" b="0" baseline="0" dirty="0" smtClean="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
        <p:nvSpPr>
          <p:cNvPr id="8"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p:nvPr/>
        </p:nvSpPr>
        <p:spPr>
          <a:xfrm>
            <a:off x="539552"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800"/>
            </a:pPr>
            <a:fld id="{01A805B5-F10C-4975-A1E8-344E2F0708B8}"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800"/>
              </a:pPr>
              <a:t>15</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58640" y="980728"/>
            <a:ext cx="8064719" cy="699404"/>
          </a:xfrm>
        </p:spPr>
        <p:txBody>
          <a:bodyPr wrap="square" tIns="144000">
            <a:spAutoFit/>
          </a:bodyPr>
          <a:lstStyle>
            <a:defPPr lvl="0">
              <a:buNone/>
            </a:defPPr>
            <a:lvl1pPr lvl="0">
              <a:buNone/>
            </a:lvl1pPr>
          </a:lstStyle>
          <a:p>
            <a:pPr lvl="0" hangingPunct="1"/>
            <a:r>
              <a:rPr lang="de-DE" sz="1800" dirty="0" smtClean="0">
                <a:solidFill>
                  <a:srgbClr val="E2001A"/>
                </a:solidFill>
                <a:latin typeface="Arial" pitchFamily="34" charset="0"/>
                <a:cs typeface="Arial" pitchFamily="34" charset="0"/>
              </a:rPr>
              <a:t>Der neue KLP Sport </a:t>
            </a:r>
            <a:r>
              <a:rPr lang="de-DE" sz="1800" dirty="0" err="1" smtClean="0">
                <a:solidFill>
                  <a:srgbClr val="E2001A"/>
                </a:solidFill>
                <a:latin typeface="Arial" pitchFamily="34" charset="0"/>
                <a:cs typeface="Arial" pitchFamily="34" charset="0"/>
              </a:rPr>
              <a:t>GOSt</a:t>
            </a:r>
            <a:r>
              <a:rPr lang="de-DE" sz="1800" dirty="0" smtClean="0">
                <a:solidFill>
                  <a:srgbClr val="E2001A"/>
                </a:solidFill>
                <a:latin typeface="Arial" pitchFamily="34" charset="0"/>
                <a:cs typeface="Arial" pitchFamily="34" charset="0"/>
              </a:rPr>
              <a:t> im Überblick (f)</a:t>
            </a:r>
            <a:br>
              <a:rPr lang="de-DE" sz="1800" dirty="0" smtClean="0">
                <a:solidFill>
                  <a:srgbClr val="E2001A"/>
                </a:solidFill>
                <a:latin typeface="Arial" pitchFamily="34" charset="0"/>
                <a:cs typeface="Arial" pitchFamily="34" charset="0"/>
              </a:rPr>
            </a:br>
            <a:r>
              <a:rPr lang="de-DE" sz="1800" dirty="0" smtClean="0">
                <a:solidFill>
                  <a:schemeClr val="tx1"/>
                </a:solidFill>
                <a:latin typeface="Arial" pitchFamily="34" charset="0"/>
                <a:cs typeface="Arial" pitchFamily="34" charset="0"/>
              </a:rPr>
              <a:t>Bewegungsfelder und Sportbereiche: </a:t>
            </a:r>
            <a:r>
              <a:rPr lang="de-DE" sz="1800" u="sng" dirty="0" smtClean="0">
                <a:solidFill>
                  <a:schemeClr val="tx1"/>
                </a:solidFill>
                <a:latin typeface="Arial" pitchFamily="34" charset="0"/>
                <a:cs typeface="Arial" pitchFamily="34" charset="0"/>
              </a:rPr>
              <a:t>Profilbildung</a:t>
            </a:r>
            <a:endParaRPr lang="de-DE" sz="1800" b="0" u="sng" dirty="0">
              <a:latin typeface="Arial" pitchFamily="34" charset="0"/>
              <a:cs typeface="Arial" pitchFamily="34" charset="0"/>
            </a:endParaRPr>
          </a:p>
        </p:txBody>
      </p:sp>
      <p:graphicFrame>
        <p:nvGraphicFramePr>
          <p:cNvPr id="5" name="Tabelle 4"/>
          <p:cNvGraphicFramePr>
            <a:graphicFrameLocks noGrp="1"/>
          </p:cNvGraphicFramePr>
          <p:nvPr>
            <p:extLst>
              <p:ext uri="{D42A27DB-BD31-4B8C-83A1-F6EECF244321}">
                <p14:modId xmlns:p14="http://schemas.microsoft.com/office/powerpoint/2010/main" val="379360200"/>
              </p:ext>
            </p:extLst>
          </p:nvPr>
        </p:nvGraphicFramePr>
        <p:xfrm>
          <a:off x="251520" y="1793204"/>
          <a:ext cx="8712968" cy="4681920"/>
        </p:xfrm>
        <a:graphic>
          <a:graphicData uri="http://schemas.openxmlformats.org/drawingml/2006/table">
            <a:tbl>
              <a:tblPr firstRow="1" bandRow="1">
                <a:tableStyleId>{5C22544A-7EE6-4342-B048-85BDC9FD1C3A}</a:tableStyleId>
              </a:tblPr>
              <a:tblGrid>
                <a:gridCol w="812226"/>
                <a:gridCol w="3652270"/>
                <a:gridCol w="4248472"/>
              </a:tblGrid>
              <a:tr h="467884">
                <a:tc>
                  <a:txBody>
                    <a:bodyPr/>
                    <a:lstStyle/>
                    <a:p>
                      <a:pPr algn="ctr"/>
                      <a:endParaRPr lang="de-DE" dirty="0"/>
                    </a:p>
                  </a:txBody>
                  <a:tcPr marL="45720" marR="45720" anchor="ctr">
                    <a:solidFill>
                      <a:schemeClr val="accent1">
                        <a:lumMod val="75000"/>
                      </a:schemeClr>
                    </a:solidFill>
                  </a:tcPr>
                </a:tc>
                <a:tc gridSpan="2">
                  <a:txBody>
                    <a:bodyPr/>
                    <a:lstStyle/>
                    <a:p>
                      <a:pPr algn="ctr"/>
                      <a:r>
                        <a:rPr lang="de-DE" dirty="0" smtClean="0"/>
                        <a:t>Profilbildung/ </a:t>
                      </a:r>
                      <a:r>
                        <a:rPr lang="de-DE" dirty="0" err="1" smtClean="0"/>
                        <a:t>Obligatorik</a:t>
                      </a:r>
                      <a:endParaRPr lang="de-DE" dirty="0"/>
                    </a:p>
                  </a:txBody>
                  <a:tcPr marL="45720" marR="45720" anchor="ctr">
                    <a:solidFill>
                      <a:schemeClr val="bg2">
                        <a:lumMod val="25000"/>
                      </a:schemeClr>
                    </a:solidFill>
                  </a:tcPr>
                </a:tc>
                <a:tc hMerge="1">
                  <a:txBody>
                    <a:bodyPr/>
                    <a:lstStyle/>
                    <a:p>
                      <a:endParaRPr lang="de-DE"/>
                    </a:p>
                  </a:txBody>
                  <a:tcPr/>
                </a:tc>
              </a:tr>
              <a:tr h="684244">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de-DE" sz="1800" dirty="0"/>
                    </a:p>
                  </a:txBody>
                  <a:tcPr marL="45720" marR="45720" anchor="ctr">
                    <a:lnR w="12700" cap="flat" cmpd="sng" algn="ctr">
                      <a:solidFill>
                        <a:schemeClr val="tx1"/>
                      </a:solidFill>
                      <a:prstDash val="solid"/>
                      <a:round/>
                      <a:headEnd type="none" w="med" len="med"/>
                      <a:tailEnd type="none" w="med" len="med"/>
                    </a:lnR>
                    <a:solidFill>
                      <a:srgbClr val="FFC00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tx1"/>
                          </a:solidFill>
                        </a:rPr>
                        <a:t>Bewegungsfelder/</a:t>
                      </a:r>
                      <a:r>
                        <a:rPr lang="de-DE" sz="1800" b="1" baseline="0" dirty="0" smtClean="0">
                          <a:solidFill>
                            <a:schemeClr val="tx1"/>
                          </a:solidFill>
                        </a:rPr>
                        <a:t> Sportbereiche (BF/SB)</a:t>
                      </a:r>
                      <a:endParaRPr lang="de-DE" sz="1800" b="1" dirty="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C00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tx1"/>
                          </a:solidFill>
                        </a:rPr>
                        <a:t>Inhaltsfelder (IF)</a:t>
                      </a:r>
                      <a:endParaRPr lang="de-DE" sz="1800" b="1" dirty="0">
                        <a:solidFill>
                          <a:schemeClr val="tx1"/>
                        </a:solidFill>
                      </a:endParaRPr>
                    </a:p>
                  </a:txBody>
                  <a:tcPr marL="45720" marR="45720" anchor="ctr">
                    <a:lnL w="12700" cap="flat" cmpd="sng" algn="ctr">
                      <a:solidFill>
                        <a:schemeClr val="tx1"/>
                      </a:solidFill>
                      <a:prstDash val="solid"/>
                      <a:round/>
                      <a:headEnd type="none" w="med" len="med"/>
                      <a:tailEnd type="none" w="med" len="med"/>
                    </a:lnL>
                    <a:solidFill>
                      <a:srgbClr val="FFC000"/>
                    </a:solidFill>
                  </a:tcPr>
                </a:tc>
              </a:tr>
              <a:tr h="109433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EPh</a:t>
                      </a:r>
                      <a:endParaRPr lang="de-DE" sz="1800" dirty="0"/>
                    </a:p>
                  </a:txBody>
                  <a:tcPr marL="45720" marR="45720" anchor="ctr">
                    <a:solidFill>
                      <a:srgbClr val="00206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0" dirty="0" smtClean="0">
                          <a:solidFill>
                            <a:schemeClr val="bg1"/>
                          </a:solidFill>
                        </a:rPr>
                        <a:t>Akzentuierung </a:t>
                      </a:r>
                      <a:r>
                        <a:rPr lang="de-DE" sz="1800" b="1" dirty="0" smtClean="0">
                          <a:solidFill>
                            <a:schemeClr val="bg1"/>
                          </a:solidFill>
                        </a:rPr>
                        <a:t>von mind. 3 BF/SB </a:t>
                      </a:r>
                      <a:endParaRPr lang="de-DE" sz="1800" b="0" dirty="0" smtClean="0">
                        <a:solidFill>
                          <a:schemeClr val="bg1"/>
                        </a:solidFill>
                      </a:endParaRPr>
                    </a:p>
                  </a:txBody>
                  <a:tcPr marL="45720" marR="45720">
                    <a:lnR w="12700" cap="flat" cmpd="sng" algn="ctr">
                      <a:solidFill>
                        <a:schemeClr val="tx1"/>
                      </a:solidFill>
                      <a:prstDash val="solid"/>
                      <a:round/>
                      <a:headEnd type="none" w="med" len="med"/>
                      <a:tailEnd type="none" w="med" len="med"/>
                    </a:lnR>
                    <a:solidFill>
                      <a:schemeClr val="bg2">
                        <a:lumMod val="50000"/>
                      </a:schemeClr>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alle</a:t>
                      </a:r>
                      <a:r>
                        <a:rPr lang="de-DE" sz="1800" dirty="0" smtClean="0">
                          <a:solidFill>
                            <a:schemeClr val="bg1"/>
                          </a:solidFill>
                        </a:rPr>
                        <a:t> </a:t>
                      </a:r>
                      <a:r>
                        <a:rPr lang="de-DE" sz="1800" b="0" dirty="0" smtClean="0">
                          <a:solidFill>
                            <a:schemeClr val="bg1"/>
                          </a:solidFill>
                        </a:rPr>
                        <a:t>IF</a:t>
                      </a:r>
                    </a:p>
                  </a:txBody>
                  <a:tcPr marL="45720" marR="45720">
                    <a:lnL w="12700" cap="flat" cmpd="sng" algn="ctr">
                      <a:solidFill>
                        <a:schemeClr val="tx1"/>
                      </a:solidFill>
                      <a:prstDash val="solid"/>
                      <a:round/>
                      <a:headEnd type="none" w="med" len="med"/>
                      <a:tailEnd type="none" w="med" len="med"/>
                    </a:lnL>
                    <a:solidFill>
                      <a:schemeClr val="bg2">
                        <a:lumMod val="50000"/>
                      </a:schemeClr>
                    </a:solidFill>
                  </a:tcPr>
                </a:tc>
              </a:tr>
              <a:tr h="109433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GK</a:t>
                      </a:r>
                      <a:endParaRPr lang="de-DE" sz="1800" b="1" dirty="0">
                        <a:solidFill>
                          <a:schemeClr val="bg1"/>
                        </a:solidFill>
                      </a:endParaRPr>
                    </a:p>
                  </a:txBody>
                  <a:tcPr marL="45720" marR="45720" anchor="ctr">
                    <a:solidFill>
                      <a:srgbClr val="00206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0" dirty="0" smtClean="0">
                          <a:solidFill>
                            <a:schemeClr val="tx1"/>
                          </a:solidFill>
                        </a:rPr>
                        <a:t>Akzentuierung </a:t>
                      </a:r>
                      <a:r>
                        <a:rPr lang="de-DE" sz="1800" b="1" dirty="0" smtClean="0">
                          <a:solidFill>
                            <a:schemeClr val="tx1"/>
                          </a:solidFill>
                        </a:rPr>
                        <a:t>von 2 BF/SB </a:t>
                      </a:r>
                    </a:p>
                  </a:txBody>
                  <a:tcPr marL="45720" marR="45720">
                    <a:lnR w="12700" cap="flat" cmpd="sng" algn="ctr">
                      <a:solidFill>
                        <a:schemeClr val="tx1"/>
                      </a:solidFill>
                      <a:prstDash val="solid"/>
                      <a:round/>
                      <a:headEnd type="none" w="med" len="med"/>
                      <a:tailEnd type="none" w="med" len="med"/>
                    </a:lnR>
                    <a:solidFill>
                      <a:schemeClr val="bg2">
                        <a:lumMod val="75000"/>
                      </a:schemeClr>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t>alle </a:t>
                      </a:r>
                      <a:r>
                        <a:rPr lang="de-DE" sz="1800" b="0" dirty="0" smtClean="0"/>
                        <a:t>IF </a:t>
                      </a:r>
                    </a:p>
                    <a:p>
                      <a:pPr marL="0" marR="0" indent="0" algn="ctr" defTabSz="914400" eaLnBrk="1" fontAlgn="auto" latinLnBrk="0" hangingPunct="1">
                        <a:lnSpc>
                          <a:spcPct val="100000"/>
                        </a:lnSpc>
                        <a:spcBef>
                          <a:spcPts val="0"/>
                        </a:spcBef>
                        <a:spcAft>
                          <a:spcPts val="0"/>
                        </a:spcAft>
                        <a:buClrTx/>
                        <a:buSzTx/>
                        <a:buFontTx/>
                        <a:buNone/>
                        <a:tabLst/>
                        <a:defRPr/>
                      </a:pPr>
                      <a:endParaRPr lang="de-DE" sz="1600" b="0" dirty="0" smtClean="0"/>
                    </a:p>
                    <a:p>
                      <a:pPr marL="0" marR="0" indent="0" algn="ctr" defTabSz="914400" eaLnBrk="1" fontAlgn="auto" latinLnBrk="0" hangingPunct="1">
                        <a:lnSpc>
                          <a:spcPct val="100000"/>
                        </a:lnSpc>
                        <a:spcBef>
                          <a:spcPts val="0"/>
                        </a:spcBef>
                        <a:spcAft>
                          <a:spcPts val="0"/>
                        </a:spcAft>
                        <a:buClrTx/>
                        <a:buSzTx/>
                        <a:buFontTx/>
                        <a:buNone/>
                        <a:tabLst/>
                        <a:defRPr/>
                      </a:pPr>
                      <a:endParaRPr lang="de-DE" sz="1600" b="0" dirty="0" smtClean="0"/>
                    </a:p>
                    <a:p>
                      <a:pPr marL="0" marR="0" indent="0" algn="ctr" defTabSz="914400" eaLnBrk="1" fontAlgn="auto" latinLnBrk="0" hangingPunct="1">
                        <a:lnSpc>
                          <a:spcPct val="100000"/>
                        </a:lnSpc>
                        <a:spcBef>
                          <a:spcPts val="0"/>
                        </a:spcBef>
                        <a:spcAft>
                          <a:spcPts val="0"/>
                        </a:spcAft>
                        <a:buClrTx/>
                        <a:buSzTx/>
                        <a:buFontTx/>
                        <a:buNone/>
                        <a:tabLst/>
                        <a:defRPr/>
                      </a:pPr>
                      <a:r>
                        <a:rPr lang="de-DE" sz="1600" b="0" dirty="0" smtClean="0"/>
                        <a:t>sowie davon zusätzlich </a:t>
                      </a:r>
                      <a:r>
                        <a:rPr lang="de-DE" sz="1600" b="1" dirty="0" smtClean="0"/>
                        <a:t>zwei</a:t>
                      </a:r>
                      <a:r>
                        <a:rPr lang="de-DE" sz="1600" b="0" dirty="0" smtClean="0"/>
                        <a:t> IF </a:t>
                      </a:r>
                      <a:r>
                        <a:rPr lang="de-DE" sz="1600" b="1" dirty="0" smtClean="0"/>
                        <a:t>vertieft</a:t>
                      </a:r>
                      <a:r>
                        <a:rPr lang="de-DE" sz="1600" b="0" dirty="0" smtClean="0"/>
                        <a:t> </a:t>
                      </a:r>
                    </a:p>
                    <a:p>
                      <a:pPr marL="0" marR="0" indent="0" algn="ctr" defTabSz="914400" eaLnBrk="1" fontAlgn="auto" latinLnBrk="0" hangingPunct="1">
                        <a:lnSpc>
                          <a:spcPct val="100000"/>
                        </a:lnSpc>
                        <a:spcBef>
                          <a:spcPts val="0"/>
                        </a:spcBef>
                        <a:spcAft>
                          <a:spcPts val="0"/>
                        </a:spcAft>
                        <a:buClrTx/>
                        <a:buSzTx/>
                        <a:buFontTx/>
                        <a:buNone/>
                        <a:tabLst/>
                        <a:defRPr/>
                      </a:pPr>
                      <a:r>
                        <a:rPr lang="de-DE" sz="1600" b="0" dirty="0" smtClean="0"/>
                        <a:t>mit </a:t>
                      </a:r>
                      <a:r>
                        <a:rPr lang="de-DE" sz="1600" b="1" dirty="0" smtClean="0"/>
                        <a:t>allen</a:t>
                      </a:r>
                      <a:r>
                        <a:rPr lang="de-DE" sz="1600" b="0" dirty="0" smtClean="0"/>
                        <a:t> inhaltlichen Schwerpunkten</a:t>
                      </a:r>
                      <a:endParaRPr lang="de-DE" sz="1600" b="1" dirty="0">
                        <a:solidFill>
                          <a:schemeClr val="bg1"/>
                        </a:solidFill>
                      </a:endParaRPr>
                    </a:p>
                  </a:txBody>
                  <a:tcPr marL="45720" marR="45720" anchor="ctr">
                    <a:lnL w="12700" cap="flat" cmpd="sng" algn="ctr">
                      <a:solidFill>
                        <a:schemeClr val="tx1"/>
                      </a:solidFill>
                      <a:prstDash val="solid"/>
                      <a:round/>
                      <a:headEnd type="none" w="med" len="med"/>
                      <a:tailEnd type="none" w="med" len="med"/>
                    </a:lnL>
                    <a:solidFill>
                      <a:schemeClr val="bg2">
                        <a:lumMod val="75000"/>
                      </a:schemeClr>
                    </a:solidFill>
                  </a:tcPr>
                </a:tc>
              </a:tr>
              <a:tr h="109433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solidFill>
                            <a:schemeClr val="bg1"/>
                          </a:solidFill>
                        </a:rPr>
                        <a:t>LK</a:t>
                      </a:r>
                      <a:endParaRPr lang="de-DE" sz="1800" b="1" dirty="0">
                        <a:solidFill>
                          <a:schemeClr val="bg1"/>
                        </a:solidFill>
                      </a:endParaRPr>
                    </a:p>
                  </a:txBody>
                  <a:tcPr marL="45720" marR="45720" anchor="ctr">
                    <a:solidFill>
                      <a:srgbClr val="002060"/>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0" dirty="0" smtClean="0">
                          <a:solidFill>
                            <a:schemeClr val="tx1"/>
                          </a:solidFill>
                        </a:rPr>
                        <a:t>Akzentuierung </a:t>
                      </a:r>
                      <a:r>
                        <a:rPr lang="de-DE" sz="1800" b="1" dirty="0" smtClean="0">
                          <a:solidFill>
                            <a:schemeClr val="tx1"/>
                          </a:solidFill>
                        </a:rPr>
                        <a:t>von 2 BF/SB</a:t>
                      </a:r>
                      <a:r>
                        <a:rPr lang="de-DE" sz="1800" b="0" dirty="0" smtClean="0">
                          <a:solidFill>
                            <a:schemeClr val="tx1"/>
                          </a:solidFill>
                        </a:rPr>
                        <a:t> </a:t>
                      </a:r>
                    </a:p>
                  </a:txBody>
                  <a:tcPr marL="45720" marR="45720">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1800" b="1" dirty="0" smtClean="0"/>
                        <a:t>alle</a:t>
                      </a:r>
                      <a:r>
                        <a:rPr lang="de-DE" sz="1800" b="0" dirty="0" smtClean="0"/>
                        <a:t> IF </a:t>
                      </a:r>
                      <a:r>
                        <a:rPr lang="de-DE" sz="1800" b="1" dirty="0" smtClean="0"/>
                        <a:t>vertieft</a:t>
                      </a:r>
                      <a:r>
                        <a:rPr lang="de-DE" sz="1800" b="0" dirty="0" smtClean="0"/>
                        <a:t> </a:t>
                      </a:r>
                    </a:p>
                    <a:p>
                      <a:pPr marL="0" marR="0" indent="0" algn="ctr" defTabSz="914400" eaLnBrk="1" fontAlgn="auto" latinLnBrk="0" hangingPunct="1">
                        <a:lnSpc>
                          <a:spcPct val="100000"/>
                        </a:lnSpc>
                        <a:spcBef>
                          <a:spcPts val="0"/>
                        </a:spcBef>
                        <a:spcAft>
                          <a:spcPts val="0"/>
                        </a:spcAft>
                        <a:buClrTx/>
                        <a:buSzTx/>
                        <a:buFontTx/>
                        <a:buNone/>
                        <a:tabLst/>
                        <a:defRPr/>
                      </a:pPr>
                      <a:endParaRPr lang="de-DE" sz="1600" b="1" dirty="0">
                        <a:solidFill>
                          <a:schemeClr val="bg1"/>
                        </a:solidFill>
                      </a:endParaRPr>
                    </a:p>
                  </a:txBody>
                  <a:tcPr marL="45720" marR="45720">
                    <a:lnL w="12700" cap="flat" cmpd="sng" algn="ctr">
                      <a:solidFill>
                        <a:schemeClr val="tx1"/>
                      </a:solidFill>
                      <a:prstDash val="solid"/>
                      <a:round/>
                      <a:headEnd type="none" w="med" len="med"/>
                      <a:tailEnd type="none" w="med" len="med"/>
                    </a:lnL>
                    <a:solidFill>
                      <a:schemeClr val="bg2">
                        <a:lumMod val="90000"/>
                      </a:schemeClr>
                    </a:solidFill>
                  </a:tcPr>
                </a:tc>
              </a:tr>
            </a:tbl>
          </a:graphicData>
        </a:graphic>
      </p:graphicFrame>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3" name="Rechteck 2"/>
          <p:cNvSpPr/>
          <p:nvPr/>
        </p:nvSpPr>
        <p:spPr>
          <a:xfrm>
            <a:off x="916768" y="3356992"/>
            <a:ext cx="3799248" cy="584775"/>
          </a:xfrm>
          <a:prstGeom prst="rect">
            <a:avLst/>
          </a:prstGeom>
        </p:spPr>
        <p:txBody>
          <a:bodyPr wrap="square">
            <a:spAutoFit/>
          </a:bodyPr>
          <a:lstStyle/>
          <a:p>
            <a:pPr algn="ctr">
              <a:defRPr/>
            </a:pPr>
            <a:r>
              <a:rPr lang="de-DE" sz="1600" dirty="0">
                <a:solidFill>
                  <a:schemeClr val="bg1"/>
                </a:solidFill>
              </a:rPr>
              <a:t>mit den verbindlichen Kompetenzerwartungen (BWK)</a:t>
            </a:r>
          </a:p>
        </p:txBody>
      </p:sp>
      <p:sp>
        <p:nvSpPr>
          <p:cNvPr id="6" name="Rechteck 5"/>
          <p:cNvSpPr/>
          <p:nvPr/>
        </p:nvSpPr>
        <p:spPr>
          <a:xfrm>
            <a:off x="611560" y="4500409"/>
            <a:ext cx="4572000" cy="584775"/>
          </a:xfrm>
          <a:prstGeom prst="rect">
            <a:avLst/>
          </a:prstGeom>
        </p:spPr>
        <p:txBody>
          <a:bodyPr>
            <a:spAutoFit/>
          </a:bodyPr>
          <a:lstStyle/>
          <a:p>
            <a:pPr algn="ctr">
              <a:defRPr/>
            </a:pPr>
            <a:r>
              <a:rPr lang="de-DE" sz="1600" dirty="0"/>
              <a:t>mit den (</a:t>
            </a:r>
            <a:r>
              <a:rPr lang="de-DE" sz="1600" dirty="0">
                <a:hlinkClick r:id="rId3" action="ppaction://hlinksldjump"/>
              </a:rPr>
              <a:t>ausgewählten</a:t>
            </a:r>
            <a:r>
              <a:rPr lang="de-DE" sz="1600" dirty="0"/>
              <a:t>) verbindlichen Kompetenzerwartungen (BWK)</a:t>
            </a:r>
          </a:p>
        </p:txBody>
      </p:sp>
      <p:sp>
        <p:nvSpPr>
          <p:cNvPr id="8" name="Rechteck 7"/>
          <p:cNvSpPr/>
          <p:nvPr/>
        </p:nvSpPr>
        <p:spPr>
          <a:xfrm>
            <a:off x="648072" y="5805264"/>
            <a:ext cx="4572000" cy="584775"/>
          </a:xfrm>
          <a:prstGeom prst="rect">
            <a:avLst/>
          </a:prstGeom>
        </p:spPr>
        <p:txBody>
          <a:bodyPr>
            <a:spAutoFit/>
          </a:bodyPr>
          <a:lstStyle/>
          <a:p>
            <a:pPr algn="ctr">
              <a:defRPr/>
            </a:pPr>
            <a:r>
              <a:rPr lang="de-DE" sz="1600" dirty="0"/>
              <a:t>mit den (ausgewählten) verbindlichen Kompetenzerwartungen (BWK)</a:t>
            </a:r>
          </a:p>
        </p:txBody>
      </p:sp>
      <p:sp>
        <p:nvSpPr>
          <p:cNvPr id="9" name="Rechteck 8"/>
          <p:cNvSpPr/>
          <p:nvPr/>
        </p:nvSpPr>
        <p:spPr>
          <a:xfrm>
            <a:off x="4536504" y="3348281"/>
            <a:ext cx="4572000" cy="584775"/>
          </a:xfrm>
          <a:prstGeom prst="rect">
            <a:avLst/>
          </a:prstGeom>
        </p:spPr>
        <p:txBody>
          <a:bodyPr>
            <a:spAutoFit/>
          </a:bodyPr>
          <a:lstStyle/>
          <a:p>
            <a:pPr algn="ctr">
              <a:defRPr/>
            </a:pPr>
            <a:r>
              <a:rPr lang="de-DE" sz="1600" dirty="0">
                <a:solidFill>
                  <a:schemeClr val="bg1"/>
                </a:solidFill>
              </a:rPr>
              <a:t>mit den verbindlichen Kompetenzerwartungen</a:t>
            </a:r>
          </a:p>
          <a:p>
            <a:pPr algn="ctr">
              <a:defRPr/>
            </a:pPr>
            <a:r>
              <a:rPr lang="de-DE" sz="1600" dirty="0">
                <a:solidFill>
                  <a:schemeClr val="bg1"/>
                </a:solidFill>
              </a:rPr>
              <a:t>(SK,MK,UK)</a:t>
            </a:r>
          </a:p>
        </p:txBody>
      </p:sp>
      <p:sp>
        <p:nvSpPr>
          <p:cNvPr id="10" name="Rechteck 9"/>
          <p:cNvSpPr/>
          <p:nvPr/>
        </p:nvSpPr>
        <p:spPr>
          <a:xfrm>
            <a:off x="4608512" y="4356393"/>
            <a:ext cx="4572000" cy="584775"/>
          </a:xfrm>
          <a:prstGeom prst="rect">
            <a:avLst/>
          </a:prstGeom>
        </p:spPr>
        <p:txBody>
          <a:bodyPr>
            <a:spAutoFit/>
          </a:bodyPr>
          <a:lstStyle/>
          <a:p>
            <a:pPr algn="ctr">
              <a:defRPr/>
            </a:pPr>
            <a:r>
              <a:rPr lang="de-DE" sz="1600" dirty="0"/>
              <a:t>mit den verbindlichen Kompetenzerwartungen (SK,MK,UK) (</a:t>
            </a:r>
            <a:r>
              <a:rPr lang="de-DE" sz="1600" dirty="0">
                <a:hlinkClick r:id="rId4" action="ppaction://hlinksldjump"/>
              </a:rPr>
              <a:t>Fettdruck</a:t>
            </a:r>
            <a:r>
              <a:rPr lang="de-DE" sz="1600" dirty="0"/>
              <a:t>), </a:t>
            </a:r>
          </a:p>
        </p:txBody>
      </p:sp>
      <p:sp>
        <p:nvSpPr>
          <p:cNvPr id="11" name="Rechteck 10"/>
          <p:cNvSpPr/>
          <p:nvPr/>
        </p:nvSpPr>
        <p:spPr>
          <a:xfrm>
            <a:off x="4536504" y="5805264"/>
            <a:ext cx="4572000" cy="584775"/>
          </a:xfrm>
          <a:prstGeom prst="rect">
            <a:avLst/>
          </a:prstGeom>
        </p:spPr>
        <p:txBody>
          <a:bodyPr>
            <a:spAutoFit/>
          </a:bodyPr>
          <a:lstStyle/>
          <a:p>
            <a:pPr algn="ctr">
              <a:defRPr/>
            </a:pPr>
            <a:r>
              <a:rPr lang="de-DE" sz="1600" dirty="0"/>
              <a:t>mit </a:t>
            </a:r>
            <a:r>
              <a:rPr lang="de-DE" sz="1600" b="1" dirty="0"/>
              <a:t>allen</a:t>
            </a:r>
            <a:r>
              <a:rPr lang="de-DE" sz="1600" dirty="0"/>
              <a:t> inhaltlichen Schwerpunkten</a:t>
            </a:r>
          </a:p>
          <a:p>
            <a:pPr algn="ctr">
              <a:defRPr/>
            </a:pPr>
            <a:r>
              <a:rPr lang="de-DE" sz="1600" dirty="0"/>
              <a:t>(SK,MK,UK)</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name="    Lernerfolgsüberprüfung, Leistungsbewertung und Abiturprüfung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866C9D18-0AD4-41E6-9CAE-32609FB65E0E}"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16</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3530948"/>
          </a:xfrm>
        </p:spPr>
        <p:txBody>
          <a:bodyPr wrap="square" tIns="144000">
            <a:spAutoFit/>
          </a:bodyPr>
          <a:lstStyle>
            <a:defPPr lvl="0">
              <a:buNone/>
            </a:defPPr>
            <a:lvl1pPr lvl="0">
              <a:buNone/>
            </a:lvl1pPr>
          </a:lstStyle>
          <a:p>
            <a:pPr lvl="0" algn="ctr" hangingPunct="1"/>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smtClean="0">
                <a:solidFill>
                  <a:srgbClr val="E2001A"/>
                </a:solidFill>
                <a:latin typeface="Arial" pitchFamily="34" charset="0"/>
                <a:cs typeface="Arial" pitchFamily="34" charset="0"/>
              </a:rPr>
              <a:t>III. Lernerfolgsüberprüfung</a:t>
            </a:r>
            <a:r>
              <a:rPr lang="de-DE" sz="2400" dirty="0">
                <a:solidFill>
                  <a:srgbClr val="E2001A"/>
                </a:solidFill>
                <a:latin typeface="Arial" pitchFamily="34" charset="0"/>
                <a:cs typeface="Arial" pitchFamily="34" charset="0"/>
              </a:rPr>
              <a:t>, Leistungsbewertung und Abiturprüfung</a:t>
            </a: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b="0" dirty="0">
                <a:solidFill>
                  <a:srgbClr val="E2001A"/>
                </a:solidFill>
                <a:latin typeface="Arial" pitchFamily="34" charset="0"/>
                <a:cs typeface="Arial" pitchFamily="34" charset="0"/>
              </a:rPr>
              <a:t/>
            </a:r>
            <a:br>
              <a:rPr lang="de-DE" sz="1800" b="0" dirty="0">
                <a:solidFill>
                  <a:srgbClr val="E2001A"/>
                </a:solidFill>
                <a:latin typeface="Arial" pitchFamily="34" charset="0"/>
                <a:cs typeface="Arial" pitchFamily="34" charset="0"/>
              </a:rPr>
            </a:br>
            <a:r>
              <a:rPr lang="de-DE" sz="1800" b="0" dirty="0">
                <a:solidFill>
                  <a:srgbClr val="E2001A"/>
                </a:solidFill>
                <a:latin typeface="Arial" pitchFamily="34" charset="0"/>
                <a:cs typeface="Arial" pitchFamily="34" charset="0"/>
              </a:rPr>
              <a:t/>
            </a:r>
            <a:br>
              <a:rPr lang="de-DE" sz="1800" b="0" dirty="0">
                <a:solidFill>
                  <a:srgbClr val="E2001A"/>
                </a:solidFill>
                <a:latin typeface="Arial" pitchFamily="34" charset="0"/>
                <a:cs typeface="Arial" pitchFamily="34" charset="0"/>
              </a:rPr>
            </a:br>
            <a:r>
              <a:rPr lang="de-DE" dirty="0">
                <a:latin typeface="Arial" pitchFamily="34" charset="0"/>
                <a:cs typeface="Arial" pitchFamily="34" charset="0"/>
              </a:rPr>
              <a:t> </a:t>
            </a:r>
            <a:br>
              <a:rPr lang="de-DE" dirty="0">
                <a:latin typeface="Arial" pitchFamily="34" charset="0"/>
                <a:cs typeface="Arial" pitchFamily="34" charset="0"/>
              </a:rPr>
            </a:br>
            <a:endParaRPr lang="de-DE" dirty="0">
              <a:latin typeface="Arial" pitchFamily="34" charset="0"/>
              <a:cs typeface="Arial" pitchFamily="34" charset="0"/>
            </a:endParaRPr>
          </a:p>
        </p:txBody>
      </p:sp>
      <p:sp>
        <p:nvSpPr>
          <p:cNvPr id="6" name="Fußzeilenplatzhalter 3"/>
          <p:cNvSpPr/>
          <p:nvPr/>
        </p:nvSpPr>
        <p:spPr>
          <a:xfrm>
            <a:off x="900000" y="6453359"/>
            <a:ext cx="2375856"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III. Lernerfolgsüberprüfung und Leistungsbewertung  Überprüfungsformen:  - Darstellungsaufgabe  - Analyseaufgabe  - Beurteilungsaufgabe  - Gestaltungs- bzw. Produktionsaufgabe  - Handlungsaufgabe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ED354FD3-5BBF-4388-BA6B-142312C02073}"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17</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976403"/>
          </a:xfrm>
        </p:spPr>
        <p:txBody>
          <a:bodyPr wrap="square" tIns="144000">
            <a:spAutoFit/>
          </a:bodyPr>
          <a:lstStyle>
            <a:defPPr lvl="0">
              <a:buNone/>
            </a:defPPr>
            <a:lvl1pPr lvl="0">
              <a:buNone/>
            </a:lvl1pPr>
          </a:lstStyle>
          <a:p>
            <a:pPr lvl="0" hangingPunct="1"/>
            <a:r>
              <a:rPr lang="de-DE" sz="1800" dirty="0" smtClean="0">
                <a:solidFill>
                  <a:srgbClr val="E2001A"/>
                </a:solidFill>
                <a:latin typeface="Arial" pitchFamily="34" charset="0"/>
                <a:cs typeface="Arial" pitchFamily="34" charset="0"/>
              </a:rPr>
              <a:t>Lernerfolgsüberprüfung </a:t>
            </a:r>
            <a:r>
              <a:rPr lang="de-DE" sz="1800" dirty="0">
                <a:solidFill>
                  <a:srgbClr val="E2001A"/>
                </a:solidFill>
                <a:latin typeface="Arial" pitchFamily="34" charset="0"/>
                <a:cs typeface="Arial" pitchFamily="34" charset="0"/>
              </a:rPr>
              <a:t>und Leistungsbewertung</a:t>
            </a:r>
            <a:br>
              <a:rPr lang="de-DE" sz="1800" dirty="0">
                <a:solidFill>
                  <a:srgbClr val="E2001A"/>
                </a:solidFill>
                <a:latin typeface="Arial" pitchFamily="34" charset="0"/>
                <a:cs typeface="Arial" pitchFamily="34" charset="0"/>
              </a:rPr>
            </a:b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dirty="0">
                <a:latin typeface="Arial" pitchFamily="34" charset="0"/>
                <a:cs typeface="Arial" pitchFamily="34" charset="0"/>
              </a:rPr>
              <a:t>Überprüfungsformen</a:t>
            </a:r>
            <a:r>
              <a:rPr lang="de-DE" sz="1800" dirty="0" smtClean="0">
                <a:latin typeface="Arial" pitchFamily="34" charset="0"/>
                <a:cs typeface="Arial" pitchFamily="34" charset="0"/>
              </a:rPr>
              <a:t>:</a:t>
            </a:r>
            <a:endParaRPr lang="de-DE" sz="1800" b="0" dirty="0">
              <a:latin typeface="Arial" pitchFamily="34" charset="0"/>
              <a:cs typeface="Arial" pitchFamily="34" charset="0"/>
            </a:endParaRPr>
          </a:p>
        </p:txBody>
      </p:sp>
      <p:sp>
        <p:nvSpPr>
          <p:cNvPr id="11" name="Freihandform 10"/>
          <p:cNvSpPr/>
          <p:nvPr/>
        </p:nvSpPr>
        <p:spPr>
          <a:xfrm>
            <a:off x="2915816" y="4077232"/>
            <a:ext cx="2437060" cy="1440000"/>
          </a:xfrm>
          <a:custGeom>
            <a:avLst/>
            <a:gdLst>
              <a:gd name="connsiteX0" fmla="*/ 0 w 2437060"/>
              <a:gd name="connsiteY0" fmla="*/ 264020 h 1584089"/>
              <a:gd name="connsiteX1" fmla="*/ 77330 w 2437060"/>
              <a:gd name="connsiteY1" fmla="*/ 77330 h 1584089"/>
              <a:gd name="connsiteX2" fmla="*/ 264021 w 2437060"/>
              <a:gd name="connsiteY2" fmla="*/ 1 h 1584089"/>
              <a:gd name="connsiteX3" fmla="*/ 2173040 w 2437060"/>
              <a:gd name="connsiteY3" fmla="*/ 0 h 1584089"/>
              <a:gd name="connsiteX4" fmla="*/ 2359730 w 2437060"/>
              <a:gd name="connsiteY4" fmla="*/ 77330 h 1584089"/>
              <a:gd name="connsiteX5" fmla="*/ 2437059 w 2437060"/>
              <a:gd name="connsiteY5" fmla="*/ 264021 h 1584089"/>
              <a:gd name="connsiteX6" fmla="*/ 2437060 w 2437060"/>
              <a:gd name="connsiteY6" fmla="*/ 1320069 h 1584089"/>
              <a:gd name="connsiteX7" fmla="*/ 2359730 w 2437060"/>
              <a:gd name="connsiteY7" fmla="*/ 1506759 h 1584089"/>
              <a:gd name="connsiteX8" fmla="*/ 2173040 w 2437060"/>
              <a:gd name="connsiteY8" fmla="*/ 1584089 h 1584089"/>
              <a:gd name="connsiteX9" fmla="*/ 264020 w 2437060"/>
              <a:gd name="connsiteY9" fmla="*/ 1584089 h 1584089"/>
              <a:gd name="connsiteX10" fmla="*/ 77330 w 2437060"/>
              <a:gd name="connsiteY10" fmla="*/ 1506759 h 1584089"/>
              <a:gd name="connsiteX11" fmla="*/ 0 w 2437060"/>
              <a:gd name="connsiteY11" fmla="*/ 1320069 h 1584089"/>
              <a:gd name="connsiteX12" fmla="*/ 0 w 2437060"/>
              <a:gd name="connsiteY12" fmla="*/ 264020 h 158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060" h="1584089">
                <a:moveTo>
                  <a:pt x="0" y="264020"/>
                </a:moveTo>
                <a:cubicBezTo>
                  <a:pt x="0" y="193998"/>
                  <a:pt x="27816" y="126843"/>
                  <a:pt x="77330" y="77330"/>
                </a:cubicBezTo>
                <a:cubicBezTo>
                  <a:pt x="126843" y="27817"/>
                  <a:pt x="193998" y="0"/>
                  <a:pt x="264021" y="1"/>
                </a:cubicBezTo>
                <a:lnTo>
                  <a:pt x="2173040" y="0"/>
                </a:lnTo>
                <a:cubicBezTo>
                  <a:pt x="2243062" y="0"/>
                  <a:pt x="2310217" y="27816"/>
                  <a:pt x="2359730" y="77330"/>
                </a:cubicBezTo>
                <a:cubicBezTo>
                  <a:pt x="2409243" y="126843"/>
                  <a:pt x="2437060" y="193998"/>
                  <a:pt x="2437059" y="264021"/>
                </a:cubicBezTo>
                <a:cubicBezTo>
                  <a:pt x="2437059" y="616037"/>
                  <a:pt x="2437060" y="968053"/>
                  <a:pt x="2437060" y="1320069"/>
                </a:cubicBezTo>
                <a:cubicBezTo>
                  <a:pt x="2437060" y="1390091"/>
                  <a:pt x="2409244" y="1457246"/>
                  <a:pt x="2359730" y="1506759"/>
                </a:cubicBezTo>
                <a:cubicBezTo>
                  <a:pt x="2310217" y="1556272"/>
                  <a:pt x="2243062" y="1584089"/>
                  <a:pt x="2173040" y="1584089"/>
                </a:cubicBezTo>
                <a:lnTo>
                  <a:pt x="264020" y="1584089"/>
                </a:lnTo>
                <a:cubicBezTo>
                  <a:pt x="193998" y="1584089"/>
                  <a:pt x="126843" y="1556273"/>
                  <a:pt x="77330" y="1506759"/>
                </a:cubicBezTo>
                <a:cubicBezTo>
                  <a:pt x="27817" y="1457246"/>
                  <a:pt x="0" y="1390091"/>
                  <a:pt x="0" y="1320069"/>
                </a:cubicBezTo>
                <a:lnTo>
                  <a:pt x="0" y="264020"/>
                </a:lnTo>
                <a:close/>
              </a:path>
            </a:pathLst>
          </a:custGeom>
        </p:spPr>
        <p:style>
          <a:lnRef idx="0">
            <a:schemeClr val="accent5"/>
          </a:lnRef>
          <a:fillRef idx="3">
            <a:schemeClr val="accent5"/>
          </a:fillRef>
          <a:effectRef idx="3">
            <a:schemeClr val="accent5"/>
          </a:effectRef>
          <a:fontRef idx="minor">
            <a:schemeClr val="lt1"/>
          </a:fontRef>
        </p:style>
        <p:txBody>
          <a:bodyPr spcFirstLastPara="0" vert="horz" wrap="square" lIns="145909" tIns="145909" rIns="145909" bIns="145909" numCol="1" spcCol="1270" anchor="ctr" anchorCtr="0">
            <a:noAutofit/>
          </a:bodyPr>
          <a:lstStyle/>
          <a:p>
            <a:pPr lvl="0" algn="ctr" defTabSz="800100">
              <a:lnSpc>
                <a:spcPct val="90000"/>
              </a:lnSpc>
              <a:spcBef>
                <a:spcPct val="0"/>
              </a:spcBef>
              <a:spcAft>
                <a:spcPct val="35000"/>
              </a:spcAft>
            </a:pPr>
            <a:r>
              <a:rPr lang="de-DE" sz="2800" kern="1200" dirty="0" smtClean="0">
                <a:latin typeface="Arial Narrow" pitchFamily="34" charset="0"/>
              </a:rPr>
              <a:t>Präsentation</a:t>
            </a:r>
            <a:endParaRPr lang="de-DE" sz="2800" kern="1200" dirty="0">
              <a:latin typeface="Arial Narrow" pitchFamily="34" charset="0"/>
            </a:endParaRPr>
          </a:p>
        </p:txBody>
      </p:sp>
      <p:sp>
        <p:nvSpPr>
          <p:cNvPr id="13"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15" name="Freihandform 14"/>
          <p:cNvSpPr/>
          <p:nvPr/>
        </p:nvSpPr>
        <p:spPr>
          <a:xfrm>
            <a:off x="539547" y="2564904"/>
            <a:ext cx="2232253" cy="1440000"/>
          </a:xfrm>
          <a:custGeom>
            <a:avLst/>
            <a:gdLst>
              <a:gd name="connsiteX0" fmla="*/ 0 w 2215509"/>
              <a:gd name="connsiteY0" fmla="*/ 240018 h 1440081"/>
              <a:gd name="connsiteX1" fmla="*/ 70300 w 2215509"/>
              <a:gd name="connsiteY1" fmla="*/ 70300 h 1440081"/>
              <a:gd name="connsiteX2" fmla="*/ 240019 w 2215509"/>
              <a:gd name="connsiteY2" fmla="*/ 1 h 1440081"/>
              <a:gd name="connsiteX3" fmla="*/ 1975491 w 2215509"/>
              <a:gd name="connsiteY3" fmla="*/ 0 h 1440081"/>
              <a:gd name="connsiteX4" fmla="*/ 2145209 w 2215509"/>
              <a:gd name="connsiteY4" fmla="*/ 70300 h 1440081"/>
              <a:gd name="connsiteX5" fmla="*/ 2215508 w 2215509"/>
              <a:gd name="connsiteY5" fmla="*/ 240019 h 1440081"/>
              <a:gd name="connsiteX6" fmla="*/ 2215509 w 2215509"/>
              <a:gd name="connsiteY6" fmla="*/ 1200063 h 1440081"/>
              <a:gd name="connsiteX7" fmla="*/ 2145209 w 2215509"/>
              <a:gd name="connsiteY7" fmla="*/ 1369781 h 1440081"/>
              <a:gd name="connsiteX8" fmla="*/ 1975491 w 2215509"/>
              <a:gd name="connsiteY8" fmla="*/ 1440081 h 1440081"/>
              <a:gd name="connsiteX9" fmla="*/ 240018 w 2215509"/>
              <a:gd name="connsiteY9" fmla="*/ 1440081 h 1440081"/>
              <a:gd name="connsiteX10" fmla="*/ 70300 w 2215509"/>
              <a:gd name="connsiteY10" fmla="*/ 1369781 h 1440081"/>
              <a:gd name="connsiteX11" fmla="*/ 1 w 2215509"/>
              <a:gd name="connsiteY11" fmla="*/ 1200063 h 1440081"/>
              <a:gd name="connsiteX12" fmla="*/ 0 w 2215509"/>
              <a:gd name="connsiteY12" fmla="*/ 240018 h 1440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15509" h="1440081">
                <a:moveTo>
                  <a:pt x="0" y="240018"/>
                </a:moveTo>
                <a:cubicBezTo>
                  <a:pt x="0" y="176361"/>
                  <a:pt x="25288" y="115312"/>
                  <a:pt x="70300" y="70300"/>
                </a:cubicBezTo>
                <a:cubicBezTo>
                  <a:pt x="115312" y="25288"/>
                  <a:pt x="176362" y="0"/>
                  <a:pt x="240019" y="1"/>
                </a:cubicBezTo>
                <a:lnTo>
                  <a:pt x="1975491" y="0"/>
                </a:lnTo>
                <a:cubicBezTo>
                  <a:pt x="2039148" y="0"/>
                  <a:pt x="2100197" y="25288"/>
                  <a:pt x="2145209" y="70300"/>
                </a:cubicBezTo>
                <a:cubicBezTo>
                  <a:pt x="2190221" y="115312"/>
                  <a:pt x="2215509" y="176362"/>
                  <a:pt x="2215508" y="240019"/>
                </a:cubicBezTo>
                <a:cubicBezTo>
                  <a:pt x="2215508" y="560034"/>
                  <a:pt x="2215509" y="880048"/>
                  <a:pt x="2215509" y="1200063"/>
                </a:cubicBezTo>
                <a:cubicBezTo>
                  <a:pt x="2215509" y="1263720"/>
                  <a:pt x="2190221" y="1324769"/>
                  <a:pt x="2145209" y="1369781"/>
                </a:cubicBezTo>
                <a:cubicBezTo>
                  <a:pt x="2100197" y="1414793"/>
                  <a:pt x="2039147" y="1440081"/>
                  <a:pt x="1975491" y="1440081"/>
                </a:cubicBezTo>
                <a:lnTo>
                  <a:pt x="240018" y="1440081"/>
                </a:lnTo>
                <a:cubicBezTo>
                  <a:pt x="176361" y="1440081"/>
                  <a:pt x="115312" y="1414793"/>
                  <a:pt x="70300" y="1369781"/>
                </a:cubicBezTo>
                <a:cubicBezTo>
                  <a:pt x="25288" y="1324769"/>
                  <a:pt x="0" y="1263719"/>
                  <a:pt x="1" y="1200063"/>
                </a:cubicBezTo>
                <a:cubicBezTo>
                  <a:pt x="1" y="880048"/>
                  <a:pt x="0" y="560033"/>
                  <a:pt x="0" y="240018"/>
                </a:cubicBezTo>
                <a:close/>
              </a:path>
            </a:pathLst>
          </a:custGeom>
          <a:scene3d>
            <a:camera prst="orthographicFront"/>
            <a:lightRig rig="threePt" dir="t">
              <a:rot lat="0" lon="0" rev="7500000"/>
            </a:lightRig>
          </a:scene3d>
          <a:sp3d prstMaterial="plastic">
            <a:bevelT w="127000" h="25400" prst="relaxedInset"/>
          </a:sp3d>
        </p:spPr>
        <p:style>
          <a:lnRef idx="0">
            <a:schemeClr val="lt2">
              <a:hueOff val="0"/>
              <a:satOff val="0"/>
              <a:lumOff val="0"/>
              <a:alphaOff val="0"/>
            </a:schemeClr>
          </a:lnRef>
          <a:fillRef idx="3">
            <a:schemeClr val="dk2">
              <a:hueOff val="0"/>
              <a:satOff val="0"/>
              <a:lumOff val="0"/>
              <a:alphaOff val="0"/>
            </a:schemeClr>
          </a:fillRef>
          <a:effectRef idx="2">
            <a:schemeClr val="dk2">
              <a:hueOff val="0"/>
              <a:satOff val="0"/>
              <a:lumOff val="0"/>
              <a:alphaOff val="0"/>
            </a:schemeClr>
          </a:effectRef>
          <a:fontRef idx="minor">
            <a:schemeClr val="lt1"/>
          </a:fontRef>
        </p:style>
        <p:txBody>
          <a:bodyPr spcFirstLastPara="0" vert="horz" wrap="square" lIns="138879" tIns="138879" rIns="138879" bIns="138879" numCol="1" spcCol="1270" anchor="ctr" anchorCtr="0">
            <a:noAutofit/>
          </a:bodyPr>
          <a:lstStyle/>
          <a:p>
            <a:pPr lvl="0" algn="ctr" defTabSz="800100">
              <a:lnSpc>
                <a:spcPct val="90000"/>
              </a:lnSpc>
              <a:spcBef>
                <a:spcPct val="0"/>
              </a:spcBef>
              <a:spcAft>
                <a:spcPct val="35000"/>
              </a:spcAft>
            </a:pPr>
            <a:r>
              <a:rPr lang="de-DE" sz="2800" kern="1200" dirty="0" smtClean="0">
                <a:latin typeface="Arial Narrow" pitchFamily="34" charset="0"/>
              </a:rPr>
              <a:t>Darstellungs-aufgabe</a:t>
            </a:r>
            <a:endParaRPr lang="de-DE" sz="2800" kern="1200" dirty="0">
              <a:latin typeface="Arial Narrow" pitchFamily="34" charset="0"/>
            </a:endParaRPr>
          </a:p>
        </p:txBody>
      </p:sp>
      <p:sp>
        <p:nvSpPr>
          <p:cNvPr id="17" name="Freihandform 16"/>
          <p:cNvSpPr/>
          <p:nvPr/>
        </p:nvSpPr>
        <p:spPr>
          <a:xfrm>
            <a:off x="2915816" y="2564908"/>
            <a:ext cx="2437060" cy="1440000"/>
          </a:xfrm>
          <a:custGeom>
            <a:avLst/>
            <a:gdLst>
              <a:gd name="connsiteX0" fmla="*/ 0 w 2437060"/>
              <a:gd name="connsiteY0" fmla="*/ 264020 h 1584089"/>
              <a:gd name="connsiteX1" fmla="*/ 77330 w 2437060"/>
              <a:gd name="connsiteY1" fmla="*/ 77330 h 1584089"/>
              <a:gd name="connsiteX2" fmla="*/ 264021 w 2437060"/>
              <a:gd name="connsiteY2" fmla="*/ 1 h 1584089"/>
              <a:gd name="connsiteX3" fmla="*/ 2173040 w 2437060"/>
              <a:gd name="connsiteY3" fmla="*/ 0 h 1584089"/>
              <a:gd name="connsiteX4" fmla="*/ 2359730 w 2437060"/>
              <a:gd name="connsiteY4" fmla="*/ 77330 h 1584089"/>
              <a:gd name="connsiteX5" fmla="*/ 2437059 w 2437060"/>
              <a:gd name="connsiteY5" fmla="*/ 264021 h 1584089"/>
              <a:gd name="connsiteX6" fmla="*/ 2437060 w 2437060"/>
              <a:gd name="connsiteY6" fmla="*/ 1320069 h 1584089"/>
              <a:gd name="connsiteX7" fmla="*/ 2359730 w 2437060"/>
              <a:gd name="connsiteY7" fmla="*/ 1506759 h 1584089"/>
              <a:gd name="connsiteX8" fmla="*/ 2173040 w 2437060"/>
              <a:gd name="connsiteY8" fmla="*/ 1584089 h 1584089"/>
              <a:gd name="connsiteX9" fmla="*/ 264020 w 2437060"/>
              <a:gd name="connsiteY9" fmla="*/ 1584089 h 1584089"/>
              <a:gd name="connsiteX10" fmla="*/ 77330 w 2437060"/>
              <a:gd name="connsiteY10" fmla="*/ 1506759 h 1584089"/>
              <a:gd name="connsiteX11" fmla="*/ 0 w 2437060"/>
              <a:gd name="connsiteY11" fmla="*/ 1320069 h 1584089"/>
              <a:gd name="connsiteX12" fmla="*/ 0 w 2437060"/>
              <a:gd name="connsiteY12" fmla="*/ 264020 h 158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060" h="1584089">
                <a:moveTo>
                  <a:pt x="0" y="264020"/>
                </a:moveTo>
                <a:cubicBezTo>
                  <a:pt x="0" y="193998"/>
                  <a:pt x="27816" y="126843"/>
                  <a:pt x="77330" y="77330"/>
                </a:cubicBezTo>
                <a:cubicBezTo>
                  <a:pt x="126843" y="27817"/>
                  <a:pt x="193998" y="0"/>
                  <a:pt x="264021" y="1"/>
                </a:cubicBezTo>
                <a:lnTo>
                  <a:pt x="2173040" y="0"/>
                </a:lnTo>
                <a:cubicBezTo>
                  <a:pt x="2243062" y="0"/>
                  <a:pt x="2310217" y="27816"/>
                  <a:pt x="2359730" y="77330"/>
                </a:cubicBezTo>
                <a:cubicBezTo>
                  <a:pt x="2409243" y="126843"/>
                  <a:pt x="2437060" y="193998"/>
                  <a:pt x="2437059" y="264021"/>
                </a:cubicBezTo>
                <a:cubicBezTo>
                  <a:pt x="2437059" y="616037"/>
                  <a:pt x="2437060" y="968053"/>
                  <a:pt x="2437060" y="1320069"/>
                </a:cubicBezTo>
                <a:cubicBezTo>
                  <a:pt x="2437060" y="1390091"/>
                  <a:pt x="2409244" y="1457246"/>
                  <a:pt x="2359730" y="1506759"/>
                </a:cubicBezTo>
                <a:cubicBezTo>
                  <a:pt x="2310217" y="1556272"/>
                  <a:pt x="2243062" y="1584089"/>
                  <a:pt x="2173040" y="1584089"/>
                </a:cubicBezTo>
                <a:lnTo>
                  <a:pt x="264020" y="1584089"/>
                </a:lnTo>
                <a:cubicBezTo>
                  <a:pt x="193998" y="1584089"/>
                  <a:pt x="126843" y="1556273"/>
                  <a:pt x="77330" y="1506759"/>
                </a:cubicBezTo>
                <a:cubicBezTo>
                  <a:pt x="27817" y="1457246"/>
                  <a:pt x="0" y="1390091"/>
                  <a:pt x="0" y="1320069"/>
                </a:cubicBezTo>
                <a:lnTo>
                  <a:pt x="0" y="264020"/>
                </a:lnTo>
                <a:close/>
              </a:path>
            </a:pathLst>
          </a:custGeom>
          <a:scene3d>
            <a:camera prst="orthographicFront"/>
            <a:lightRig rig="threePt" dir="t">
              <a:rot lat="0" lon="0" rev="7500000"/>
            </a:lightRig>
          </a:scene3d>
          <a:sp3d prstMaterial="plastic">
            <a:bevelT w="127000" h="25400" prst="relaxedInset"/>
          </a:sp3d>
        </p:spPr>
        <p:style>
          <a:lnRef idx="0">
            <a:schemeClr val="lt2">
              <a:hueOff val="0"/>
              <a:satOff val="0"/>
              <a:lumOff val="0"/>
              <a:alphaOff val="0"/>
            </a:schemeClr>
          </a:lnRef>
          <a:fillRef idx="3">
            <a:schemeClr val="dk2">
              <a:hueOff val="0"/>
              <a:satOff val="0"/>
              <a:lumOff val="0"/>
              <a:alphaOff val="0"/>
            </a:schemeClr>
          </a:fillRef>
          <a:effectRef idx="2">
            <a:schemeClr val="dk2">
              <a:hueOff val="0"/>
              <a:satOff val="0"/>
              <a:lumOff val="0"/>
              <a:alphaOff val="0"/>
            </a:schemeClr>
          </a:effectRef>
          <a:fontRef idx="minor">
            <a:schemeClr val="lt1"/>
          </a:fontRef>
        </p:style>
        <p:txBody>
          <a:bodyPr spcFirstLastPara="0" vert="horz" wrap="square" lIns="145909" tIns="145909" rIns="145909" bIns="145909" numCol="1" spcCol="1270" anchor="ctr" anchorCtr="0">
            <a:noAutofit/>
          </a:bodyPr>
          <a:lstStyle/>
          <a:p>
            <a:pPr lvl="0" algn="ctr" defTabSz="800100">
              <a:lnSpc>
                <a:spcPct val="90000"/>
              </a:lnSpc>
              <a:spcBef>
                <a:spcPct val="0"/>
              </a:spcBef>
              <a:spcAft>
                <a:spcPct val="35000"/>
              </a:spcAft>
            </a:pPr>
            <a:r>
              <a:rPr lang="de-DE" sz="2800" dirty="0" smtClean="0">
                <a:latin typeface="Arial Narrow" pitchFamily="34" charset="0"/>
              </a:rPr>
              <a:t>Analyse-</a:t>
            </a:r>
            <a:r>
              <a:rPr lang="de-DE" sz="2800" dirty="0" err="1" smtClean="0">
                <a:latin typeface="Arial Narrow" pitchFamily="34" charset="0"/>
              </a:rPr>
              <a:t>aufgabe</a:t>
            </a:r>
            <a:endParaRPr lang="de-DE" sz="2800" dirty="0">
              <a:latin typeface="Arial Narrow" pitchFamily="34" charset="0"/>
            </a:endParaRPr>
          </a:p>
        </p:txBody>
      </p:sp>
      <p:sp>
        <p:nvSpPr>
          <p:cNvPr id="18" name="Freihandform 17"/>
          <p:cNvSpPr/>
          <p:nvPr/>
        </p:nvSpPr>
        <p:spPr>
          <a:xfrm>
            <a:off x="5519316" y="2564908"/>
            <a:ext cx="2437060" cy="1440000"/>
          </a:xfrm>
          <a:custGeom>
            <a:avLst/>
            <a:gdLst>
              <a:gd name="connsiteX0" fmla="*/ 0 w 2437060"/>
              <a:gd name="connsiteY0" fmla="*/ 264020 h 1584089"/>
              <a:gd name="connsiteX1" fmla="*/ 77330 w 2437060"/>
              <a:gd name="connsiteY1" fmla="*/ 77330 h 1584089"/>
              <a:gd name="connsiteX2" fmla="*/ 264021 w 2437060"/>
              <a:gd name="connsiteY2" fmla="*/ 1 h 1584089"/>
              <a:gd name="connsiteX3" fmla="*/ 2173040 w 2437060"/>
              <a:gd name="connsiteY3" fmla="*/ 0 h 1584089"/>
              <a:gd name="connsiteX4" fmla="*/ 2359730 w 2437060"/>
              <a:gd name="connsiteY4" fmla="*/ 77330 h 1584089"/>
              <a:gd name="connsiteX5" fmla="*/ 2437059 w 2437060"/>
              <a:gd name="connsiteY5" fmla="*/ 264021 h 1584089"/>
              <a:gd name="connsiteX6" fmla="*/ 2437060 w 2437060"/>
              <a:gd name="connsiteY6" fmla="*/ 1320069 h 1584089"/>
              <a:gd name="connsiteX7" fmla="*/ 2359730 w 2437060"/>
              <a:gd name="connsiteY7" fmla="*/ 1506759 h 1584089"/>
              <a:gd name="connsiteX8" fmla="*/ 2173040 w 2437060"/>
              <a:gd name="connsiteY8" fmla="*/ 1584089 h 1584089"/>
              <a:gd name="connsiteX9" fmla="*/ 264020 w 2437060"/>
              <a:gd name="connsiteY9" fmla="*/ 1584089 h 1584089"/>
              <a:gd name="connsiteX10" fmla="*/ 77330 w 2437060"/>
              <a:gd name="connsiteY10" fmla="*/ 1506759 h 1584089"/>
              <a:gd name="connsiteX11" fmla="*/ 0 w 2437060"/>
              <a:gd name="connsiteY11" fmla="*/ 1320069 h 1584089"/>
              <a:gd name="connsiteX12" fmla="*/ 0 w 2437060"/>
              <a:gd name="connsiteY12" fmla="*/ 264020 h 158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060" h="1584089">
                <a:moveTo>
                  <a:pt x="0" y="264020"/>
                </a:moveTo>
                <a:cubicBezTo>
                  <a:pt x="0" y="193998"/>
                  <a:pt x="27816" y="126843"/>
                  <a:pt x="77330" y="77330"/>
                </a:cubicBezTo>
                <a:cubicBezTo>
                  <a:pt x="126843" y="27817"/>
                  <a:pt x="193998" y="0"/>
                  <a:pt x="264021" y="1"/>
                </a:cubicBezTo>
                <a:lnTo>
                  <a:pt x="2173040" y="0"/>
                </a:lnTo>
                <a:cubicBezTo>
                  <a:pt x="2243062" y="0"/>
                  <a:pt x="2310217" y="27816"/>
                  <a:pt x="2359730" y="77330"/>
                </a:cubicBezTo>
                <a:cubicBezTo>
                  <a:pt x="2409243" y="126843"/>
                  <a:pt x="2437060" y="193998"/>
                  <a:pt x="2437059" y="264021"/>
                </a:cubicBezTo>
                <a:cubicBezTo>
                  <a:pt x="2437059" y="616037"/>
                  <a:pt x="2437060" y="968053"/>
                  <a:pt x="2437060" y="1320069"/>
                </a:cubicBezTo>
                <a:cubicBezTo>
                  <a:pt x="2437060" y="1390091"/>
                  <a:pt x="2409244" y="1457246"/>
                  <a:pt x="2359730" y="1506759"/>
                </a:cubicBezTo>
                <a:cubicBezTo>
                  <a:pt x="2310217" y="1556272"/>
                  <a:pt x="2243062" y="1584089"/>
                  <a:pt x="2173040" y="1584089"/>
                </a:cubicBezTo>
                <a:lnTo>
                  <a:pt x="264020" y="1584089"/>
                </a:lnTo>
                <a:cubicBezTo>
                  <a:pt x="193998" y="1584089"/>
                  <a:pt x="126843" y="1556273"/>
                  <a:pt x="77330" y="1506759"/>
                </a:cubicBezTo>
                <a:cubicBezTo>
                  <a:pt x="27817" y="1457246"/>
                  <a:pt x="0" y="1390091"/>
                  <a:pt x="0" y="1320069"/>
                </a:cubicBezTo>
                <a:lnTo>
                  <a:pt x="0" y="264020"/>
                </a:lnTo>
                <a:close/>
              </a:path>
            </a:pathLst>
          </a:custGeom>
          <a:scene3d>
            <a:camera prst="orthographicFront"/>
            <a:lightRig rig="threePt" dir="t">
              <a:rot lat="0" lon="0" rev="7500000"/>
            </a:lightRig>
          </a:scene3d>
          <a:sp3d prstMaterial="plastic">
            <a:bevelT w="127000" h="25400" prst="relaxedInset"/>
          </a:sp3d>
        </p:spPr>
        <p:style>
          <a:lnRef idx="0">
            <a:schemeClr val="lt2">
              <a:hueOff val="0"/>
              <a:satOff val="0"/>
              <a:lumOff val="0"/>
              <a:alphaOff val="0"/>
            </a:schemeClr>
          </a:lnRef>
          <a:fillRef idx="3">
            <a:schemeClr val="dk2">
              <a:hueOff val="0"/>
              <a:satOff val="0"/>
              <a:lumOff val="0"/>
              <a:alphaOff val="0"/>
            </a:schemeClr>
          </a:fillRef>
          <a:effectRef idx="2">
            <a:schemeClr val="dk2">
              <a:hueOff val="0"/>
              <a:satOff val="0"/>
              <a:lumOff val="0"/>
              <a:alphaOff val="0"/>
            </a:schemeClr>
          </a:effectRef>
          <a:fontRef idx="minor">
            <a:schemeClr val="lt1"/>
          </a:fontRef>
        </p:style>
        <p:txBody>
          <a:bodyPr spcFirstLastPara="0" vert="horz" wrap="square" lIns="145909" tIns="145909" rIns="145909" bIns="145909" numCol="1" spcCol="1270" anchor="ctr" anchorCtr="0">
            <a:noAutofit/>
          </a:bodyPr>
          <a:lstStyle/>
          <a:p>
            <a:pPr algn="ctr" defTabSz="800100">
              <a:lnSpc>
                <a:spcPct val="90000"/>
              </a:lnSpc>
              <a:spcBef>
                <a:spcPct val="0"/>
              </a:spcBef>
              <a:spcAft>
                <a:spcPct val="35000"/>
              </a:spcAft>
            </a:pPr>
            <a:r>
              <a:rPr lang="de-DE" sz="2800" dirty="0" smtClean="0">
                <a:latin typeface="Arial Narrow" pitchFamily="34" charset="0"/>
              </a:rPr>
              <a:t>Erörterungs-aufgabe</a:t>
            </a:r>
            <a:endParaRPr lang="de-DE" sz="2800" dirty="0">
              <a:latin typeface="Arial Narrow" pitchFamily="34" charset="0"/>
            </a:endParaRPr>
          </a:p>
        </p:txBody>
      </p:sp>
      <p:sp>
        <p:nvSpPr>
          <p:cNvPr id="20" name="Freihandform 19"/>
          <p:cNvSpPr/>
          <p:nvPr/>
        </p:nvSpPr>
        <p:spPr>
          <a:xfrm>
            <a:off x="539640" y="4077076"/>
            <a:ext cx="2232160" cy="1440000"/>
          </a:xfrm>
          <a:custGeom>
            <a:avLst/>
            <a:gdLst>
              <a:gd name="connsiteX0" fmla="*/ 0 w 2437060"/>
              <a:gd name="connsiteY0" fmla="*/ 264020 h 1584089"/>
              <a:gd name="connsiteX1" fmla="*/ 77330 w 2437060"/>
              <a:gd name="connsiteY1" fmla="*/ 77330 h 1584089"/>
              <a:gd name="connsiteX2" fmla="*/ 264021 w 2437060"/>
              <a:gd name="connsiteY2" fmla="*/ 1 h 1584089"/>
              <a:gd name="connsiteX3" fmla="*/ 2173040 w 2437060"/>
              <a:gd name="connsiteY3" fmla="*/ 0 h 1584089"/>
              <a:gd name="connsiteX4" fmla="*/ 2359730 w 2437060"/>
              <a:gd name="connsiteY4" fmla="*/ 77330 h 1584089"/>
              <a:gd name="connsiteX5" fmla="*/ 2437059 w 2437060"/>
              <a:gd name="connsiteY5" fmla="*/ 264021 h 1584089"/>
              <a:gd name="connsiteX6" fmla="*/ 2437060 w 2437060"/>
              <a:gd name="connsiteY6" fmla="*/ 1320069 h 1584089"/>
              <a:gd name="connsiteX7" fmla="*/ 2359730 w 2437060"/>
              <a:gd name="connsiteY7" fmla="*/ 1506759 h 1584089"/>
              <a:gd name="connsiteX8" fmla="*/ 2173040 w 2437060"/>
              <a:gd name="connsiteY8" fmla="*/ 1584089 h 1584089"/>
              <a:gd name="connsiteX9" fmla="*/ 264020 w 2437060"/>
              <a:gd name="connsiteY9" fmla="*/ 1584089 h 1584089"/>
              <a:gd name="connsiteX10" fmla="*/ 77330 w 2437060"/>
              <a:gd name="connsiteY10" fmla="*/ 1506759 h 1584089"/>
              <a:gd name="connsiteX11" fmla="*/ 0 w 2437060"/>
              <a:gd name="connsiteY11" fmla="*/ 1320069 h 1584089"/>
              <a:gd name="connsiteX12" fmla="*/ 0 w 2437060"/>
              <a:gd name="connsiteY12" fmla="*/ 264020 h 158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060" h="1584089">
                <a:moveTo>
                  <a:pt x="0" y="264020"/>
                </a:moveTo>
                <a:cubicBezTo>
                  <a:pt x="0" y="193998"/>
                  <a:pt x="27816" y="126843"/>
                  <a:pt x="77330" y="77330"/>
                </a:cubicBezTo>
                <a:cubicBezTo>
                  <a:pt x="126843" y="27817"/>
                  <a:pt x="193998" y="0"/>
                  <a:pt x="264021" y="1"/>
                </a:cubicBezTo>
                <a:lnTo>
                  <a:pt x="2173040" y="0"/>
                </a:lnTo>
                <a:cubicBezTo>
                  <a:pt x="2243062" y="0"/>
                  <a:pt x="2310217" y="27816"/>
                  <a:pt x="2359730" y="77330"/>
                </a:cubicBezTo>
                <a:cubicBezTo>
                  <a:pt x="2409243" y="126843"/>
                  <a:pt x="2437060" y="193998"/>
                  <a:pt x="2437059" y="264021"/>
                </a:cubicBezTo>
                <a:cubicBezTo>
                  <a:pt x="2437059" y="616037"/>
                  <a:pt x="2437060" y="968053"/>
                  <a:pt x="2437060" y="1320069"/>
                </a:cubicBezTo>
                <a:cubicBezTo>
                  <a:pt x="2437060" y="1390091"/>
                  <a:pt x="2409244" y="1457246"/>
                  <a:pt x="2359730" y="1506759"/>
                </a:cubicBezTo>
                <a:cubicBezTo>
                  <a:pt x="2310217" y="1556272"/>
                  <a:pt x="2243062" y="1584089"/>
                  <a:pt x="2173040" y="1584089"/>
                </a:cubicBezTo>
                <a:lnTo>
                  <a:pt x="264020" y="1584089"/>
                </a:lnTo>
                <a:cubicBezTo>
                  <a:pt x="193998" y="1584089"/>
                  <a:pt x="126843" y="1556273"/>
                  <a:pt x="77330" y="1506759"/>
                </a:cubicBezTo>
                <a:cubicBezTo>
                  <a:pt x="27817" y="1457246"/>
                  <a:pt x="0" y="1390091"/>
                  <a:pt x="0" y="1320069"/>
                </a:cubicBezTo>
                <a:lnTo>
                  <a:pt x="0" y="264020"/>
                </a:lnTo>
                <a:close/>
              </a:path>
            </a:pathLst>
          </a:custGeom>
        </p:spPr>
        <p:style>
          <a:lnRef idx="0">
            <a:schemeClr val="accent5"/>
          </a:lnRef>
          <a:fillRef idx="3">
            <a:schemeClr val="accent5"/>
          </a:fillRef>
          <a:effectRef idx="3">
            <a:schemeClr val="accent5"/>
          </a:effectRef>
          <a:fontRef idx="minor">
            <a:schemeClr val="lt1"/>
          </a:fontRef>
        </p:style>
        <p:txBody>
          <a:bodyPr spcFirstLastPara="0" vert="horz" wrap="square" lIns="145909" tIns="145909" rIns="145909" bIns="145909" numCol="1" spcCol="1270" anchor="ctr" anchorCtr="0">
            <a:noAutofit/>
          </a:bodyPr>
          <a:lstStyle/>
          <a:p>
            <a:pPr lvl="0" algn="ctr" defTabSz="800100">
              <a:lnSpc>
                <a:spcPct val="90000"/>
              </a:lnSpc>
              <a:spcBef>
                <a:spcPct val="0"/>
              </a:spcBef>
              <a:spcAft>
                <a:spcPct val="35000"/>
              </a:spcAft>
            </a:pPr>
            <a:r>
              <a:rPr lang="de-DE" sz="2800" dirty="0" smtClean="0">
                <a:latin typeface="Arial Narrow" pitchFamily="34" charset="0"/>
              </a:rPr>
              <a:t>Demonstration</a:t>
            </a:r>
            <a:endParaRPr lang="de-DE" sz="2800" kern="1200" dirty="0">
              <a:latin typeface="Arial Narrow" pitchFamily="34" charset="0"/>
            </a:endParaRPr>
          </a:p>
        </p:txBody>
      </p:sp>
      <p:sp>
        <p:nvSpPr>
          <p:cNvPr id="21" name="Freihandform 20"/>
          <p:cNvSpPr/>
          <p:nvPr/>
        </p:nvSpPr>
        <p:spPr>
          <a:xfrm>
            <a:off x="5519316" y="4077232"/>
            <a:ext cx="2437060" cy="1440000"/>
          </a:xfrm>
          <a:custGeom>
            <a:avLst/>
            <a:gdLst>
              <a:gd name="connsiteX0" fmla="*/ 0 w 2437060"/>
              <a:gd name="connsiteY0" fmla="*/ 264020 h 1584089"/>
              <a:gd name="connsiteX1" fmla="*/ 77330 w 2437060"/>
              <a:gd name="connsiteY1" fmla="*/ 77330 h 1584089"/>
              <a:gd name="connsiteX2" fmla="*/ 264021 w 2437060"/>
              <a:gd name="connsiteY2" fmla="*/ 1 h 1584089"/>
              <a:gd name="connsiteX3" fmla="*/ 2173040 w 2437060"/>
              <a:gd name="connsiteY3" fmla="*/ 0 h 1584089"/>
              <a:gd name="connsiteX4" fmla="*/ 2359730 w 2437060"/>
              <a:gd name="connsiteY4" fmla="*/ 77330 h 1584089"/>
              <a:gd name="connsiteX5" fmla="*/ 2437059 w 2437060"/>
              <a:gd name="connsiteY5" fmla="*/ 264021 h 1584089"/>
              <a:gd name="connsiteX6" fmla="*/ 2437060 w 2437060"/>
              <a:gd name="connsiteY6" fmla="*/ 1320069 h 1584089"/>
              <a:gd name="connsiteX7" fmla="*/ 2359730 w 2437060"/>
              <a:gd name="connsiteY7" fmla="*/ 1506759 h 1584089"/>
              <a:gd name="connsiteX8" fmla="*/ 2173040 w 2437060"/>
              <a:gd name="connsiteY8" fmla="*/ 1584089 h 1584089"/>
              <a:gd name="connsiteX9" fmla="*/ 264020 w 2437060"/>
              <a:gd name="connsiteY9" fmla="*/ 1584089 h 1584089"/>
              <a:gd name="connsiteX10" fmla="*/ 77330 w 2437060"/>
              <a:gd name="connsiteY10" fmla="*/ 1506759 h 1584089"/>
              <a:gd name="connsiteX11" fmla="*/ 0 w 2437060"/>
              <a:gd name="connsiteY11" fmla="*/ 1320069 h 1584089"/>
              <a:gd name="connsiteX12" fmla="*/ 0 w 2437060"/>
              <a:gd name="connsiteY12" fmla="*/ 264020 h 158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37060" h="1584089">
                <a:moveTo>
                  <a:pt x="0" y="264020"/>
                </a:moveTo>
                <a:cubicBezTo>
                  <a:pt x="0" y="193998"/>
                  <a:pt x="27816" y="126843"/>
                  <a:pt x="77330" y="77330"/>
                </a:cubicBezTo>
                <a:cubicBezTo>
                  <a:pt x="126843" y="27817"/>
                  <a:pt x="193998" y="0"/>
                  <a:pt x="264021" y="1"/>
                </a:cubicBezTo>
                <a:lnTo>
                  <a:pt x="2173040" y="0"/>
                </a:lnTo>
                <a:cubicBezTo>
                  <a:pt x="2243062" y="0"/>
                  <a:pt x="2310217" y="27816"/>
                  <a:pt x="2359730" y="77330"/>
                </a:cubicBezTo>
                <a:cubicBezTo>
                  <a:pt x="2409243" y="126843"/>
                  <a:pt x="2437060" y="193998"/>
                  <a:pt x="2437059" y="264021"/>
                </a:cubicBezTo>
                <a:cubicBezTo>
                  <a:pt x="2437059" y="616037"/>
                  <a:pt x="2437060" y="968053"/>
                  <a:pt x="2437060" y="1320069"/>
                </a:cubicBezTo>
                <a:cubicBezTo>
                  <a:pt x="2437060" y="1390091"/>
                  <a:pt x="2409244" y="1457246"/>
                  <a:pt x="2359730" y="1506759"/>
                </a:cubicBezTo>
                <a:cubicBezTo>
                  <a:pt x="2310217" y="1556272"/>
                  <a:pt x="2243062" y="1584089"/>
                  <a:pt x="2173040" y="1584089"/>
                </a:cubicBezTo>
                <a:lnTo>
                  <a:pt x="264020" y="1584089"/>
                </a:lnTo>
                <a:cubicBezTo>
                  <a:pt x="193998" y="1584089"/>
                  <a:pt x="126843" y="1556273"/>
                  <a:pt x="77330" y="1506759"/>
                </a:cubicBezTo>
                <a:cubicBezTo>
                  <a:pt x="27817" y="1457246"/>
                  <a:pt x="0" y="1390091"/>
                  <a:pt x="0" y="1320069"/>
                </a:cubicBezTo>
                <a:lnTo>
                  <a:pt x="0" y="264020"/>
                </a:lnTo>
                <a:close/>
              </a:path>
            </a:pathLst>
          </a:custGeom>
        </p:spPr>
        <p:style>
          <a:lnRef idx="0">
            <a:schemeClr val="accent5"/>
          </a:lnRef>
          <a:fillRef idx="3">
            <a:schemeClr val="accent5"/>
          </a:fillRef>
          <a:effectRef idx="3">
            <a:schemeClr val="accent5"/>
          </a:effectRef>
          <a:fontRef idx="minor">
            <a:schemeClr val="lt1"/>
          </a:fontRef>
        </p:style>
        <p:txBody>
          <a:bodyPr spcFirstLastPara="0" vert="horz" wrap="square" lIns="145909" tIns="145909" rIns="145909" bIns="145909" numCol="1" spcCol="1270" anchor="ctr" anchorCtr="0">
            <a:noAutofit/>
          </a:bodyPr>
          <a:lstStyle/>
          <a:p>
            <a:pPr algn="ctr" defTabSz="800100">
              <a:lnSpc>
                <a:spcPct val="90000"/>
              </a:lnSpc>
              <a:spcBef>
                <a:spcPct val="0"/>
              </a:spcBef>
              <a:spcAft>
                <a:spcPct val="35000"/>
              </a:spcAft>
            </a:pPr>
            <a:endParaRPr lang="de-DE" sz="2800" dirty="0" smtClean="0">
              <a:latin typeface="Arial Narrow" pitchFamily="34" charset="0"/>
            </a:endParaRPr>
          </a:p>
          <a:p>
            <a:pPr algn="ctr" defTabSz="800100">
              <a:lnSpc>
                <a:spcPct val="90000"/>
              </a:lnSpc>
              <a:spcBef>
                <a:spcPct val="0"/>
              </a:spcBef>
              <a:spcAft>
                <a:spcPct val="35000"/>
              </a:spcAft>
            </a:pPr>
            <a:r>
              <a:rPr lang="de-DE" sz="2800" dirty="0" smtClean="0">
                <a:latin typeface="Arial Narrow" pitchFamily="34" charset="0"/>
              </a:rPr>
              <a:t>Sportmotorische </a:t>
            </a:r>
            <a:r>
              <a:rPr lang="de-DE" sz="2800" dirty="0">
                <a:latin typeface="Arial Narrow" pitchFamily="34" charset="0"/>
              </a:rPr>
              <a:t>Testverfahren</a:t>
            </a:r>
          </a:p>
          <a:p>
            <a:pPr lvl="0" algn="ctr" defTabSz="800100">
              <a:lnSpc>
                <a:spcPct val="90000"/>
              </a:lnSpc>
              <a:spcBef>
                <a:spcPct val="0"/>
              </a:spcBef>
              <a:spcAft>
                <a:spcPct val="35000"/>
              </a:spcAft>
            </a:pPr>
            <a:endParaRPr lang="de-DE" sz="2800" kern="1200" dirty="0">
              <a:latin typeface="Arial Narrow"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500" fill="hold"/>
                                        <p:tgtEl>
                                          <p:spTgt spid="21"/>
                                        </p:tgtEl>
                                        <p:attrNameLst>
                                          <p:attrName>ppt_w</p:attrName>
                                        </p:attrNameLst>
                                      </p:cBhvr>
                                      <p:tavLst>
                                        <p:tav tm="0">
                                          <p:val>
                                            <p:fltVal val="0"/>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animEffect transition="in" filter="fade">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7" grpId="0" animBg="1"/>
      <p:bldP spid="18" grpId="0" animBg="1"/>
      <p:bldP spid="20"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ED354FD3-5BBF-4388-BA6B-142312C02073}"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18</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13"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108" name="Rectangle 121"/>
          <p:cNvSpPr>
            <a:spLocks noChangeArrowheads="1"/>
          </p:cNvSpPr>
          <p:nvPr/>
        </p:nvSpPr>
        <p:spPr bwMode="auto">
          <a:xfrm>
            <a:off x="250825" y="5229200"/>
            <a:ext cx="8675688" cy="91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2286000" algn="l"/>
              </a:tabLst>
              <a:defRPr>
                <a:solidFill>
                  <a:schemeClr val="tx1"/>
                </a:solidFill>
                <a:latin typeface="Arial" pitchFamily="34" charset="0"/>
                <a:cs typeface="Arial" pitchFamily="34" charset="0"/>
              </a:defRPr>
            </a:lvl1pPr>
            <a:lvl2pPr marL="742950" indent="-285750" eaLnBrk="0" hangingPunct="0">
              <a:tabLst>
                <a:tab pos="2286000" algn="l"/>
              </a:tabLst>
              <a:defRPr>
                <a:solidFill>
                  <a:schemeClr val="tx1"/>
                </a:solidFill>
                <a:latin typeface="Arial" pitchFamily="34" charset="0"/>
                <a:cs typeface="Arial" pitchFamily="34" charset="0"/>
              </a:defRPr>
            </a:lvl2pPr>
            <a:lvl3pPr marL="1143000" indent="-228600" eaLnBrk="0" hangingPunct="0">
              <a:tabLst>
                <a:tab pos="2286000" algn="l"/>
              </a:tabLst>
              <a:defRPr>
                <a:solidFill>
                  <a:schemeClr val="tx1"/>
                </a:solidFill>
                <a:latin typeface="Arial" pitchFamily="34" charset="0"/>
                <a:cs typeface="Arial" pitchFamily="34" charset="0"/>
              </a:defRPr>
            </a:lvl3pPr>
            <a:lvl4pPr marL="1600200" indent="-228600" eaLnBrk="0" hangingPunct="0">
              <a:tabLst>
                <a:tab pos="2286000" algn="l"/>
              </a:tabLst>
              <a:defRPr>
                <a:solidFill>
                  <a:schemeClr val="tx1"/>
                </a:solidFill>
                <a:latin typeface="Arial" pitchFamily="34" charset="0"/>
                <a:cs typeface="Arial" pitchFamily="34" charset="0"/>
              </a:defRPr>
            </a:lvl4pPr>
            <a:lvl5pPr marL="2057400" indent="-228600" eaLnBrk="0" hangingPunct="0">
              <a:tabLst>
                <a:tab pos="22860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22860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22860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22860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2286000" algn="l"/>
              </a:tabLst>
              <a:defRPr>
                <a:solidFill>
                  <a:schemeClr val="tx1"/>
                </a:solidFill>
                <a:latin typeface="Arial" pitchFamily="34" charset="0"/>
                <a:cs typeface="Arial" pitchFamily="34" charset="0"/>
              </a:defRPr>
            </a:lvl9pPr>
          </a:lstStyle>
          <a:p>
            <a:pPr marL="288000" indent="-457200" algn="just">
              <a:lnSpc>
                <a:spcPct val="135000"/>
              </a:lnSpc>
            </a:pPr>
            <a:r>
              <a:rPr lang="de-DE" altLang="de-DE" sz="900" dirty="0">
                <a:cs typeface="Times New Roman" pitchFamily="18" charset="0"/>
              </a:rPr>
              <a:t>   </a:t>
            </a:r>
            <a:r>
              <a:rPr lang="de-DE" altLang="de-DE" sz="1100" dirty="0">
                <a:cs typeface="Times New Roman" pitchFamily="18" charset="0"/>
              </a:rPr>
              <a:t>*  </a:t>
            </a:r>
            <a:r>
              <a:rPr lang="de-DE" altLang="de-DE" sz="1100" b="1" dirty="0">
                <a:cs typeface="Times New Roman" pitchFamily="18" charset="0"/>
              </a:rPr>
              <a:t>In der Qualifikationsphase kann im Abiturfach Sport eine Klausur </a:t>
            </a:r>
            <a:r>
              <a:rPr lang="de-DE" altLang="de-DE" sz="1100" b="1" dirty="0" smtClean="0">
                <a:cs typeface="Times New Roman" pitchFamily="18" charset="0"/>
              </a:rPr>
              <a:t> </a:t>
            </a:r>
            <a:r>
              <a:rPr lang="de-DE" altLang="de-DE" sz="1100" b="1" dirty="0">
                <a:cs typeface="Times New Roman" pitchFamily="18" charset="0"/>
              </a:rPr>
              <a:t>durch eine Facharbeit ersetzt werden. </a:t>
            </a:r>
            <a:r>
              <a:rPr lang="de-DE" altLang="de-DE" sz="1100" b="1" dirty="0" smtClean="0">
                <a:cs typeface="Times New Roman" pitchFamily="18" charset="0"/>
              </a:rPr>
              <a:t>Durch </a:t>
            </a:r>
            <a:r>
              <a:rPr lang="de-DE" altLang="de-DE" sz="1100" b="1" dirty="0">
                <a:cs typeface="Times New Roman" pitchFamily="18" charset="0"/>
              </a:rPr>
              <a:t>die </a:t>
            </a:r>
            <a:r>
              <a:rPr lang="de-DE" altLang="de-DE" sz="1100" b="1" dirty="0" smtClean="0">
                <a:cs typeface="Times New Roman" pitchFamily="18" charset="0"/>
              </a:rPr>
              <a:t> Belegung </a:t>
            </a:r>
            <a:r>
              <a:rPr lang="de-DE" altLang="de-DE" sz="1100" b="1" dirty="0">
                <a:cs typeface="Times New Roman" pitchFamily="18" charset="0"/>
              </a:rPr>
              <a:t>eines Projektkurses entfällt die </a:t>
            </a:r>
            <a:r>
              <a:rPr lang="de-DE" altLang="de-DE" sz="1100" b="1" dirty="0" smtClean="0">
                <a:cs typeface="Times New Roman" pitchFamily="18" charset="0"/>
              </a:rPr>
              <a:t>Verpflichtung  </a:t>
            </a:r>
            <a:r>
              <a:rPr lang="de-DE" altLang="de-DE" sz="1100" b="1" dirty="0">
                <a:cs typeface="Times New Roman" pitchFamily="18" charset="0"/>
              </a:rPr>
              <a:t>zur Erstellung einer Facharbeit. (§14 APO-</a:t>
            </a:r>
            <a:r>
              <a:rPr lang="de-DE" altLang="de-DE" sz="1100" b="1" dirty="0" err="1">
                <a:cs typeface="Times New Roman" pitchFamily="18" charset="0"/>
              </a:rPr>
              <a:t>GOSt</a:t>
            </a:r>
            <a:r>
              <a:rPr lang="de-DE" altLang="de-DE" sz="1100" b="1" dirty="0">
                <a:cs typeface="Times New Roman" pitchFamily="18" charset="0"/>
              </a:rPr>
              <a:t>)</a:t>
            </a:r>
          </a:p>
          <a:p>
            <a:pPr algn="just">
              <a:lnSpc>
                <a:spcPct val="135000"/>
              </a:lnSpc>
            </a:pPr>
            <a:r>
              <a:rPr lang="de-DE" altLang="de-DE" sz="1100" b="1" dirty="0">
                <a:cs typeface="Times New Roman" pitchFamily="18" charset="0"/>
              </a:rPr>
              <a:t> ** In einem Halbjahr, in dem eine Facharbeit im Sport erstellt wird, kann keine Klausur durch eine Fachprüfung ersetzt werden.</a:t>
            </a:r>
          </a:p>
          <a:p>
            <a:pPr algn="just">
              <a:lnSpc>
                <a:spcPct val="135000"/>
              </a:lnSpc>
            </a:pPr>
            <a:r>
              <a:rPr lang="de-DE" altLang="de-DE" sz="1100" b="1" dirty="0">
                <a:cs typeface="Times New Roman" pitchFamily="18" charset="0"/>
              </a:rPr>
              <a:t>     Die Fachprüfung enthält zu gleichen Teilen praktische und theoretische Inhalte.</a:t>
            </a:r>
          </a:p>
        </p:txBody>
      </p:sp>
      <p:sp>
        <p:nvSpPr>
          <p:cNvPr id="109" name="AutoShape 122"/>
          <p:cNvSpPr>
            <a:spLocks noChangeArrowheads="1"/>
          </p:cNvSpPr>
          <p:nvPr/>
        </p:nvSpPr>
        <p:spPr bwMode="auto">
          <a:xfrm>
            <a:off x="7607300" y="4559300"/>
            <a:ext cx="76200" cy="76200"/>
          </a:xfrm>
          <a:prstGeom prst="upDownArrow">
            <a:avLst>
              <a:gd name="adj1" fmla="val 50000"/>
              <a:gd name="adj2" fmla="val 2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de-DE" altLang="de-DE"/>
          </a:p>
        </p:txBody>
      </p:sp>
      <p:sp>
        <p:nvSpPr>
          <p:cNvPr id="119" name="Rectangle 133"/>
          <p:cNvSpPr txBox="1">
            <a:spLocks noChangeArrowheads="1"/>
          </p:cNvSpPr>
          <p:nvPr/>
        </p:nvSpPr>
        <p:spPr>
          <a:xfrm>
            <a:off x="133623" y="555849"/>
            <a:ext cx="8229600" cy="496887"/>
          </a:xfrm>
          <a:prstGeom prst="rect">
            <a:avLst/>
          </a:prstGeom>
          <a:noFill/>
        </p:spPr>
        <p:txBody>
          <a:bodyPr/>
          <a:lstStyle>
            <a:lvl1pPr marL="0" marR="0" indent="0" algn="l" rtl="0"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a:lstStyle>
          <a:p>
            <a:pPr hangingPunct="1"/>
            <a:r>
              <a:rPr lang="de-DE" altLang="de-DE" sz="1800" dirty="0" smtClean="0">
                <a:latin typeface="Arial" panose="020B0604020202020204" pitchFamily="34" charset="0"/>
                <a:cs typeface="Arial" panose="020B0604020202020204" pitchFamily="34" charset="0"/>
              </a:rPr>
              <a:t>Klausuren, Fachprüfungen und Facharbeiten </a:t>
            </a:r>
          </a:p>
          <a:p>
            <a:pPr hangingPunct="1"/>
            <a:r>
              <a:rPr lang="de-DE" altLang="de-DE" sz="1800" dirty="0" smtClean="0">
                <a:latin typeface="Arial" panose="020B0604020202020204" pitchFamily="34" charset="0"/>
                <a:cs typeface="Arial" panose="020B0604020202020204" pitchFamily="34" charset="0"/>
              </a:rPr>
              <a:t>in P4 </a:t>
            </a:r>
          </a:p>
        </p:txBody>
      </p:sp>
      <p:graphicFrame>
        <p:nvGraphicFramePr>
          <p:cNvPr id="3" name="Tabelle 2"/>
          <p:cNvGraphicFramePr>
            <a:graphicFrameLocks noGrp="1"/>
          </p:cNvGraphicFramePr>
          <p:nvPr>
            <p:extLst>
              <p:ext uri="{D42A27DB-BD31-4B8C-83A1-F6EECF244321}">
                <p14:modId xmlns:p14="http://schemas.microsoft.com/office/powerpoint/2010/main" val="913261432"/>
              </p:ext>
            </p:extLst>
          </p:nvPr>
        </p:nvGraphicFramePr>
        <p:xfrm>
          <a:off x="1511300" y="1196752"/>
          <a:ext cx="6096000" cy="3866246"/>
        </p:xfrm>
        <a:graphic>
          <a:graphicData uri="http://schemas.openxmlformats.org/drawingml/2006/table">
            <a:tbl>
              <a:tblPr firstRow="1" bandRow="1">
                <a:tableStyleId>{5C22544A-7EE6-4342-B048-85BDC9FD1C3A}</a:tableStyleId>
              </a:tblPr>
              <a:tblGrid>
                <a:gridCol w="1524000"/>
                <a:gridCol w="1524000"/>
                <a:gridCol w="1524000"/>
                <a:gridCol w="1524000"/>
              </a:tblGrid>
              <a:tr h="348163">
                <a:tc>
                  <a:txBody>
                    <a:bodyPr/>
                    <a:lstStyle/>
                    <a:p>
                      <a:endParaRPr lang="de-DE" sz="1600" dirty="0"/>
                    </a:p>
                  </a:txBody>
                  <a:tcPr/>
                </a:tc>
                <a:tc>
                  <a:txBody>
                    <a:bodyPr/>
                    <a:lstStyle/>
                    <a:p>
                      <a:r>
                        <a:rPr lang="de-DE" sz="1600" dirty="0" smtClean="0"/>
                        <a:t>Variante 1. </a:t>
                      </a:r>
                      <a:endParaRPr lang="de-DE" sz="1600" dirty="0"/>
                    </a:p>
                  </a:txBody>
                  <a:tcPr/>
                </a:tc>
                <a:tc>
                  <a:txBody>
                    <a:bodyPr/>
                    <a:lstStyle/>
                    <a:p>
                      <a:r>
                        <a:rPr lang="de-DE" sz="1600" dirty="0" smtClean="0"/>
                        <a:t>Variante 2. </a:t>
                      </a:r>
                      <a:endParaRPr lang="de-DE" sz="1600" dirty="0"/>
                    </a:p>
                  </a:txBody>
                  <a:tcPr/>
                </a:tc>
                <a:tc>
                  <a:txBody>
                    <a:bodyPr/>
                    <a:lstStyle/>
                    <a:p>
                      <a:r>
                        <a:rPr lang="de-DE" sz="1600" dirty="0" smtClean="0"/>
                        <a:t>Variante 3.</a:t>
                      </a:r>
                      <a:endParaRPr lang="de-DE" sz="1600" dirty="0"/>
                    </a:p>
                  </a:txBody>
                  <a:tcPr/>
                </a:tc>
              </a:tr>
              <a:tr h="543707">
                <a:tc>
                  <a:txBody>
                    <a:bodyPr/>
                    <a:lstStyle/>
                    <a:p>
                      <a:endParaRPr lang="de-DE" sz="1600" dirty="0"/>
                    </a:p>
                  </a:txBody>
                  <a:tcPr>
                    <a:solidFill>
                      <a:schemeClr val="accent3">
                        <a:lumMod val="40000"/>
                        <a:lumOff val="60000"/>
                      </a:schemeClr>
                    </a:solidFill>
                  </a:tcPr>
                </a:tc>
                <a:tc>
                  <a:txBody>
                    <a:bodyPr/>
                    <a:lstStyle/>
                    <a:p>
                      <a:r>
                        <a:rPr lang="de-DE" sz="1600" dirty="0" smtClean="0"/>
                        <a:t>Klausuren</a:t>
                      </a:r>
                      <a:endParaRPr lang="de-DE" sz="1600" dirty="0"/>
                    </a:p>
                  </a:txBody>
                  <a:tcPr>
                    <a:solidFill>
                      <a:schemeClr val="accent3">
                        <a:lumMod val="40000"/>
                        <a:lumOff val="60000"/>
                      </a:schemeClr>
                    </a:solidFill>
                  </a:tcPr>
                </a:tc>
                <a:tc>
                  <a:txBody>
                    <a:bodyPr/>
                    <a:lstStyle/>
                    <a:p>
                      <a:r>
                        <a:rPr lang="de-DE" sz="1600" dirty="0" smtClean="0"/>
                        <a:t>Fachprüfung +</a:t>
                      </a:r>
                      <a:r>
                        <a:rPr lang="de-DE" sz="1600" baseline="0" dirty="0" smtClean="0"/>
                        <a:t> </a:t>
                      </a:r>
                      <a:r>
                        <a:rPr lang="de-DE" sz="1600" dirty="0" smtClean="0"/>
                        <a:t>Klausur</a:t>
                      </a:r>
                      <a:endParaRPr lang="de-DE" sz="1600" dirty="0"/>
                    </a:p>
                  </a:txBody>
                  <a:tcPr>
                    <a:solidFill>
                      <a:schemeClr val="accent3">
                        <a:lumMod val="40000"/>
                        <a:lumOff val="60000"/>
                      </a:schemeClr>
                    </a:solidFill>
                  </a:tcPr>
                </a:tc>
                <a:tc>
                  <a:txBody>
                    <a:bodyPr/>
                    <a:lstStyle/>
                    <a:p>
                      <a:r>
                        <a:rPr lang="de-DE" sz="1600" dirty="0" smtClean="0"/>
                        <a:t>Facharbeit + Klausur</a:t>
                      </a:r>
                      <a:endParaRPr lang="de-DE" sz="1600" dirty="0"/>
                    </a:p>
                  </a:txBody>
                  <a:tcPr>
                    <a:solidFill>
                      <a:schemeClr val="accent3">
                        <a:lumMod val="40000"/>
                        <a:lumOff val="60000"/>
                      </a:schemeClr>
                    </a:solidFill>
                  </a:tcPr>
                </a:tc>
              </a:tr>
              <a:tr h="486475">
                <a:tc>
                  <a:txBody>
                    <a:bodyPr/>
                    <a:lstStyle/>
                    <a:p>
                      <a:r>
                        <a:rPr lang="de-DE" sz="1600" dirty="0" smtClean="0"/>
                        <a:t>Eph.1</a:t>
                      </a:r>
                      <a:endParaRPr lang="de-DE" sz="1600" dirty="0"/>
                    </a:p>
                  </a:txBody>
                  <a:tcPr/>
                </a:tc>
                <a:tc>
                  <a:txBody>
                    <a:bodyPr/>
                    <a:lstStyle/>
                    <a:p>
                      <a:pPr algn="ctr"/>
                      <a:r>
                        <a:rPr lang="de-DE" sz="1400" dirty="0" smtClean="0"/>
                        <a:t>evtl. 1-2</a:t>
                      </a:r>
                      <a:r>
                        <a:rPr lang="de-DE" sz="1400" baseline="0" dirty="0" smtClean="0"/>
                        <a:t> </a:t>
                      </a:r>
                    </a:p>
                    <a:p>
                      <a:pPr algn="ctr"/>
                      <a:r>
                        <a:rPr lang="de-DE" sz="1400" baseline="0" dirty="0" smtClean="0"/>
                        <a:t>(2. stündig)</a:t>
                      </a:r>
                      <a:endParaRPr lang="de-DE" sz="1400" dirty="0"/>
                    </a:p>
                  </a:txBody>
                  <a:tcPr>
                    <a:lnR w="12700" cap="flat" cmpd="sng" algn="ctr">
                      <a:solidFill>
                        <a:schemeClr val="tx1"/>
                      </a:solidFill>
                      <a:prstDash val="solid"/>
                      <a:round/>
                      <a:headEnd type="none" w="med" len="med"/>
                      <a:tailEnd type="none" w="med" len="med"/>
                    </a:lnR>
                  </a:tcPr>
                </a:tc>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de-DE" sz="1600"/>
                    </a:p>
                  </a:txBody>
                  <a:tcPr>
                    <a:lnL w="12700" cap="flat" cmpd="sng" algn="ctr">
                      <a:solidFill>
                        <a:schemeClr val="tx1"/>
                      </a:solidFill>
                      <a:prstDash val="solid"/>
                      <a:round/>
                      <a:headEnd type="none" w="med" len="med"/>
                      <a:tailEnd type="none" w="med" len="med"/>
                    </a:lnL>
                  </a:tcPr>
                </a:tc>
              </a:tr>
              <a:tr h="486475">
                <a:tc>
                  <a:txBody>
                    <a:bodyPr/>
                    <a:lstStyle/>
                    <a:p>
                      <a:r>
                        <a:rPr lang="de-DE" sz="1600" dirty="0" smtClean="0"/>
                        <a:t>Eph. 2</a:t>
                      </a:r>
                      <a:endParaRPr lang="de-DE" sz="1600" dirty="0"/>
                    </a:p>
                  </a:txBody>
                  <a:tcPr>
                    <a:lnB w="12700" cap="flat" cmpd="sng" algn="ctr">
                      <a:solidFill>
                        <a:schemeClr val="tx1"/>
                      </a:solidFill>
                      <a:prstDash val="solid"/>
                      <a:round/>
                      <a:headEnd type="none" w="med" len="med"/>
                      <a:tailEnd type="none" w="med" len="med"/>
                    </a:lnB>
                  </a:tcPr>
                </a:tc>
                <a:tc>
                  <a:txBody>
                    <a:bodyPr/>
                    <a:lstStyle/>
                    <a:p>
                      <a:pPr algn="ctr"/>
                      <a:r>
                        <a:rPr lang="de-DE" sz="1400" dirty="0" smtClean="0"/>
                        <a:t>evtl. 1-2</a:t>
                      </a:r>
                      <a:r>
                        <a:rPr lang="de-DE" sz="1400" baseline="0" dirty="0" smtClean="0"/>
                        <a:t> </a:t>
                      </a:r>
                    </a:p>
                    <a:p>
                      <a:pPr algn="ctr"/>
                      <a:r>
                        <a:rPr lang="de-DE" sz="1400" baseline="0" dirty="0" smtClean="0"/>
                        <a:t>(2. stündig)</a:t>
                      </a:r>
                      <a:endParaRPr lang="de-DE" sz="1400" dirty="0" smtClean="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de-DE" sz="16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86475">
                <a:tc>
                  <a:txBody>
                    <a:bodyPr/>
                    <a:lstStyle/>
                    <a:p>
                      <a:r>
                        <a:rPr lang="de-DE" sz="1600" dirty="0" smtClean="0"/>
                        <a:t>Q 1.1</a:t>
                      </a:r>
                      <a:endParaRPr lang="de-DE" sz="1600" dirty="0"/>
                    </a:p>
                  </a:txBody>
                  <a:tcPr>
                    <a:lnT w="12700" cap="flat" cmpd="sng" algn="ctr">
                      <a:solidFill>
                        <a:schemeClr val="tx1"/>
                      </a:solidFill>
                      <a:prstDash val="solid"/>
                      <a:round/>
                      <a:headEnd type="none" w="med" len="med"/>
                      <a:tailEnd type="none" w="med" len="med"/>
                    </a:lnT>
                  </a:tcPr>
                </a:tc>
                <a:tc>
                  <a:txBody>
                    <a:bodyPr/>
                    <a:lstStyle/>
                    <a:p>
                      <a:pPr algn="ctr"/>
                      <a:r>
                        <a:rPr lang="de-DE" sz="1400" b="1" dirty="0" smtClean="0"/>
                        <a:t>2</a:t>
                      </a:r>
                    </a:p>
                    <a:p>
                      <a:pPr algn="ctr"/>
                      <a:r>
                        <a:rPr lang="de-DE" sz="1400" dirty="0" smtClean="0"/>
                        <a:t>(2-3 stündig)</a:t>
                      </a:r>
                      <a:endParaRPr lang="de-DE" sz="14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de-DE" sz="2800" dirty="0" smtClean="0">
                          <a:sym typeface="Wingdings 2"/>
                        </a:rPr>
                        <a:t></a:t>
                      </a:r>
                      <a:endParaRPr lang="de-DE"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de-DE" sz="2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486475">
                <a:tc>
                  <a:txBody>
                    <a:bodyPr/>
                    <a:lstStyle/>
                    <a:p>
                      <a:r>
                        <a:rPr lang="de-DE" sz="1600" dirty="0" smtClean="0"/>
                        <a:t>Q 1.2</a:t>
                      </a:r>
                      <a:endParaRPr lang="de-DE" sz="1600" dirty="0"/>
                    </a:p>
                  </a:txBody>
                  <a:tcPr/>
                </a:tc>
                <a:tc>
                  <a:txBody>
                    <a:bodyPr/>
                    <a:lstStyle/>
                    <a:p>
                      <a:pPr algn="ctr"/>
                      <a:r>
                        <a:rPr lang="de-DE" sz="1400" b="1" dirty="0" smtClean="0"/>
                        <a:t>2</a:t>
                      </a:r>
                    </a:p>
                    <a:p>
                      <a:pPr algn="ctr"/>
                      <a:r>
                        <a:rPr lang="de-DE" sz="1400" dirty="0" smtClean="0"/>
                        <a:t>(2-3 stündig)</a:t>
                      </a:r>
                    </a:p>
                  </a:txBody>
                  <a:tcPr>
                    <a:lnR w="12700" cap="flat" cmpd="sng" algn="ctr">
                      <a:solidFill>
                        <a:schemeClr val="tx1"/>
                      </a:solidFill>
                      <a:prstDash val="solid"/>
                      <a:round/>
                      <a:headEnd type="none" w="med" len="med"/>
                      <a:tailEnd type="none" w="med" len="med"/>
                    </a:lnR>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2800" dirty="0" smtClean="0">
                          <a:sym typeface="Wingdings 2"/>
                        </a:rPr>
                        <a:t></a:t>
                      </a:r>
                      <a:endParaRPr lang="de-DE" sz="2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2800" dirty="0" smtClean="0">
                          <a:sym typeface="Wingdings 2"/>
                        </a:rPr>
                        <a:t></a:t>
                      </a:r>
                      <a:endParaRPr lang="de-DE" sz="2800" dirty="0" smtClean="0"/>
                    </a:p>
                  </a:txBody>
                  <a:tcPr>
                    <a:lnL w="12700" cap="flat" cmpd="sng" algn="ctr">
                      <a:solidFill>
                        <a:schemeClr val="tx1"/>
                      </a:solidFill>
                      <a:prstDash val="solid"/>
                      <a:round/>
                      <a:headEnd type="none" w="med" len="med"/>
                      <a:tailEnd type="none" w="med" len="med"/>
                    </a:lnL>
                  </a:tcPr>
                </a:tc>
              </a:tr>
              <a:tr h="486475">
                <a:tc>
                  <a:txBody>
                    <a:bodyPr/>
                    <a:lstStyle/>
                    <a:p>
                      <a:r>
                        <a:rPr lang="de-DE" sz="1600" dirty="0" smtClean="0"/>
                        <a:t>Q 2.1</a:t>
                      </a:r>
                      <a:endParaRPr lang="de-DE" sz="1600" dirty="0"/>
                    </a:p>
                  </a:txBody>
                  <a:tcPr/>
                </a:tc>
                <a:tc>
                  <a:txBody>
                    <a:bodyPr/>
                    <a:lstStyle/>
                    <a:p>
                      <a:pPr algn="ctr"/>
                      <a:r>
                        <a:rPr lang="de-DE" sz="1400" b="1" dirty="0" smtClean="0"/>
                        <a:t>2</a:t>
                      </a:r>
                    </a:p>
                    <a:p>
                      <a:pPr algn="ctr"/>
                      <a:r>
                        <a:rPr lang="de-DE" sz="1400" dirty="0" smtClean="0"/>
                        <a:t>(3 stündig)</a:t>
                      </a:r>
                      <a:endParaRPr lang="de-DE" sz="1400" dirty="0"/>
                    </a:p>
                  </a:txBody>
                  <a:tcPr>
                    <a:lnR w="12700" cap="flat" cmpd="sng" algn="ctr">
                      <a:solidFill>
                        <a:schemeClr val="tx1"/>
                      </a:solidFill>
                      <a:prstDash val="solid"/>
                      <a:round/>
                      <a:headEnd type="none" w="med" len="med"/>
                      <a:tailEnd type="none" w="med" len="med"/>
                    </a:lnR>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2800" dirty="0" smtClean="0">
                          <a:sym typeface="Wingdings 2"/>
                        </a:rPr>
                        <a:t></a:t>
                      </a: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de-DE" sz="2800" dirty="0" smtClean="0"/>
                    </a:p>
                  </a:txBody>
                  <a:tcPr>
                    <a:lnL w="12700" cap="flat" cmpd="sng" algn="ctr">
                      <a:solidFill>
                        <a:schemeClr val="tx1"/>
                      </a:solidFill>
                      <a:prstDash val="solid"/>
                      <a:round/>
                      <a:headEnd type="none" w="med" len="med"/>
                      <a:tailEnd type="none" w="med" len="med"/>
                    </a:lnL>
                  </a:tcPr>
                </a:tc>
              </a:tr>
              <a:tr h="348163">
                <a:tc>
                  <a:txBody>
                    <a:bodyPr/>
                    <a:lstStyle/>
                    <a:p>
                      <a:r>
                        <a:rPr lang="de-DE" sz="1600" dirty="0" smtClean="0"/>
                        <a:t>Q 2.2</a:t>
                      </a:r>
                      <a:endParaRPr lang="de-DE" sz="1600" dirty="0"/>
                    </a:p>
                  </a:txBody>
                  <a:tcPr/>
                </a:tc>
                <a:tc>
                  <a:txBody>
                    <a:bodyPr/>
                    <a:lstStyle/>
                    <a:p>
                      <a:pPr algn="ctr"/>
                      <a:endParaRPr lang="de-DE" sz="1400" dirty="0"/>
                    </a:p>
                  </a:txBody>
                  <a:tcPr>
                    <a:lnR w="12700" cap="flat" cmpd="sng" algn="ctr">
                      <a:solidFill>
                        <a:schemeClr val="tx1"/>
                      </a:solidFill>
                      <a:prstDash val="solid"/>
                      <a:round/>
                      <a:headEnd type="none" w="med" len="med"/>
                      <a:tailEnd type="none" w="med" len="med"/>
                    </a:lnR>
                  </a:tcPr>
                </a:tc>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de-DE" sz="1600" dirty="0"/>
                    </a:p>
                  </a:txBody>
                  <a:tcPr>
                    <a:lnL w="12700" cap="flat" cmpd="sng" algn="ctr">
                      <a:solidFill>
                        <a:schemeClr val="tx1"/>
                      </a:solidFill>
                      <a:prstDash val="solid"/>
                      <a:round/>
                      <a:headEnd type="none" w="med" len="med"/>
                      <a:tailEnd type="none" w="med" len="med"/>
                    </a:lnL>
                  </a:tcPr>
                </a:tc>
              </a:tr>
            </a:tbl>
          </a:graphicData>
        </a:graphic>
      </p:graphicFrame>
      <p:cxnSp>
        <p:nvCxnSpPr>
          <p:cNvPr id="6" name="Gerade Verbindung mit Pfeil 5"/>
          <p:cNvCxnSpPr/>
          <p:nvPr/>
        </p:nvCxnSpPr>
        <p:spPr>
          <a:xfrm flipV="1">
            <a:off x="7092280" y="3429000"/>
            <a:ext cx="0" cy="1008112"/>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13076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1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0C2EC6F1-8C0D-4331-8597-8CF156A6C642}"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19</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980728"/>
            <a:ext cx="8064360" cy="976403"/>
          </a:xfrm>
        </p:spPr>
        <p:txBody>
          <a:bodyPr wrap="square" tIns="144000">
            <a:spAutoFit/>
          </a:bodyPr>
          <a:lstStyle>
            <a:defPPr lvl="0">
              <a:buNone/>
            </a:defPPr>
            <a:lvl1pPr lvl="0">
              <a:buNone/>
            </a:lvl1pPr>
          </a:lstStyle>
          <a:p>
            <a:pPr lvl="0">
              <a:buClr>
                <a:srgbClr val="E2001A"/>
              </a:buClr>
              <a:buSzPct val="100000"/>
              <a:tabLst>
                <a:tab pos="628560" algn="l"/>
                <a:tab pos="1542960" algn="l"/>
                <a:tab pos="2457360" algn="l"/>
                <a:tab pos="3371760" algn="l"/>
                <a:tab pos="4286160" algn="l"/>
                <a:tab pos="5200560" algn="l"/>
                <a:tab pos="6114959" algn="l"/>
                <a:tab pos="7029360" algn="l"/>
                <a:tab pos="7943760" algn="l"/>
                <a:tab pos="8858160" algn="l"/>
                <a:tab pos="9772560" algn="l"/>
              </a:tabLst>
            </a:pPr>
            <a:r>
              <a:rPr lang="de-DE" sz="1800" dirty="0" smtClean="0">
                <a:solidFill>
                  <a:srgbClr val="E2001A"/>
                </a:solidFill>
                <a:latin typeface="Arial" pitchFamily="34" charset="0"/>
                <a:cs typeface="Arial" pitchFamily="34" charset="0"/>
              </a:rPr>
              <a:t>Abiturprüfung</a:t>
            </a: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endParaRPr lang="de-DE" sz="1800" b="0" dirty="0">
              <a:latin typeface="Arial" pitchFamily="34" charset="0"/>
              <a:cs typeface="Arial" pitchFamily="34" charset="0"/>
            </a:endParaRPr>
          </a:p>
        </p:txBody>
      </p:sp>
      <p:graphicFrame>
        <p:nvGraphicFramePr>
          <p:cNvPr id="10" name="Tabelle 9"/>
          <p:cNvGraphicFramePr>
            <a:graphicFrameLocks noGrp="1"/>
          </p:cNvGraphicFramePr>
          <p:nvPr>
            <p:extLst>
              <p:ext uri="{D42A27DB-BD31-4B8C-83A1-F6EECF244321}">
                <p14:modId xmlns:p14="http://schemas.microsoft.com/office/powerpoint/2010/main" val="3980354017"/>
              </p:ext>
            </p:extLst>
          </p:nvPr>
        </p:nvGraphicFramePr>
        <p:xfrm>
          <a:off x="467544" y="1484784"/>
          <a:ext cx="7992888" cy="4926240"/>
        </p:xfrm>
        <a:graphic>
          <a:graphicData uri="http://schemas.openxmlformats.org/drawingml/2006/table">
            <a:tbl>
              <a:tblPr firstRow="1" bandRow="1">
                <a:tableStyleId>{5C22544A-7EE6-4342-B048-85BDC9FD1C3A}</a:tableStyleId>
              </a:tblPr>
              <a:tblGrid>
                <a:gridCol w="3996444"/>
                <a:gridCol w="3996444"/>
              </a:tblGrid>
              <a:tr h="972000">
                <a:tc gridSpan="2">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dirty="0" smtClean="0">
                          <a:latin typeface="Arial" pitchFamily="34" charset="0"/>
                          <a:cs typeface="Arial" pitchFamily="34" charset="0"/>
                        </a:rPr>
                        <a:t>Die Abiturprüfung findet (</a:t>
                      </a:r>
                      <a:r>
                        <a:rPr lang="de-DE" b="1" dirty="0" smtClean="0">
                          <a:latin typeface="Arial" pitchFamily="34" charset="0"/>
                          <a:cs typeface="Arial" pitchFamily="34" charset="0"/>
                        </a:rPr>
                        <a:t>wie bisher</a:t>
                      </a:r>
                      <a:r>
                        <a:rPr lang="de-DE" dirty="0" smtClean="0">
                          <a:latin typeface="Arial" pitchFamily="34" charset="0"/>
                          <a:cs typeface="Arial" pitchFamily="34" charset="0"/>
                        </a:rPr>
                        <a:t>) als Fachprüfung statt</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1800" dirty="0" smtClean="0">
                        <a:latin typeface="Arial" pitchFamily="34" charset="0"/>
                        <a:cs typeface="Arial" pitchFamily="34" charset="0"/>
                      </a:endParaRPr>
                    </a:p>
                  </a:txBody>
                  <a:tcPr marL="126000" marR="126000" marT="90000" marB="90000"/>
                </a:tc>
                <a:tc hMerge="1">
                  <a:txBody>
                    <a:bodyPr/>
                    <a:lstStyle/>
                    <a:p>
                      <a:endParaRPr lang="de-DE" dirty="0"/>
                    </a:p>
                  </a:txBody>
                  <a:tcPr/>
                </a:tc>
              </a:tr>
              <a:tr h="370840">
                <a:tc gridSpan="2">
                  <a:txBody>
                    <a:bodyPr/>
                    <a:lstStyle/>
                    <a:p>
                      <a:pPr algn="ctr"/>
                      <a:endParaRPr lang="de-DE" dirty="0">
                        <a:latin typeface="Arial" pitchFamily="34" charset="0"/>
                        <a:cs typeface="Arial" pitchFamily="34" charset="0"/>
                      </a:endParaRPr>
                    </a:p>
                  </a:txBody>
                  <a:tcPr marL="126000" marR="126000" marT="90000" marB="90000"/>
                </a:tc>
                <a:tc hMerge="1">
                  <a:txBody>
                    <a:bodyPr/>
                    <a:lstStyle/>
                    <a:p>
                      <a:endParaRPr lang="de-DE" dirty="0"/>
                    </a:p>
                  </a:txBody>
                  <a:tcPr/>
                </a:tc>
              </a:tr>
              <a:tr h="370840">
                <a:tc>
                  <a:txBody>
                    <a:bodyPr/>
                    <a:lstStyle/>
                    <a:p>
                      <a:pPr>
                        <a:spcAft>
                          <a:spcPts val="1200"/>
                        </a:spcAft>
                      </a:pPr>
                      <a:endParaRPr lang="de-DE" dirty="0"/>
                    </a:p>
                  </a:txBody>
                  <a:tcPr marL="126000" marR="126000" marT="90000" marB="90000">
                    <a:solidFill>
                      <a:schemeClr val="bg2">
                        <a:lumMod val="75000"/>
                      </a:schemeClr>
                    </a:solidFill>
                  </a:tcPr>
                </a:tc>
                <a:tc>
                  <a:txBody>
                    <a:bodyPr/>
                    <a:lstStyle/>
                    <a:p>
                      <a:pPr>
                        <a:lnSpc>
                          <a:spcPct val="100000"/>
                        </a:lnSpc>
                        <a:spcAft>
                          <a:spcPts val="1200"/>
                        </a:spcAft>
                        <a:buFont typeface="Arial" pitchFamily="34" charset="0"/>
                        <a:buChar char="•"/>
                      </a:pPr>
                      <a:endParaRPr lang="de-DE" dirty="0" smtClean="0"/>
                    </a:p>
                    <a:p>
                      <a:pPr>
                        <a:lnSpc>
                          <a:spcPct val="100000"/>
                        </a:lnSpc>
                        <a:spcAft>
                          <a:spcPts val="1200"/>
                        </a:spcAft>
                        <a:buFont typeface="Arial" pitchFamily="34" charset="0"/>
                        <a:buChar char="•"/>
                      </a:pPr>
                      <a:endParaRPr lang="de-DE" dirty="0" smtClean="0"/>
                    </a:p>
                    <a:p>
                      <a:pPr>
                        <a:lnSpc>
                          <a:spcPct val="100000"/>
                        </a:lnSpc>
                        <a:spcAft>
                          <a:spcPts val="1200"/>
                        </a:spcAft>
                        <a:buFont typeface="Arial" pitchFamily="34" charset="0"/>
                        <a:buChar char="•"/>
                      </a:pPr>
                      <a:endParaRPr lang="de-DE" dirty="0" smtClean="0"/>
                    </a:p>
                    <a:p>
                      <a:pPr>
                        <a:lnSpc>
                          <a:spcPct val="100000"/>
                        </a:lnSpc>
                        <a:spcAft>
                          <a:spcPts val="1200"/>
                        </a:spcAft>
                        <a:buFont typeface="Arial" pitchFamily="34" charset="0"/>
                        <a:buChar char="•"/>
                      </a:pPr>
                      <a:endParaRPr lang="de-DE" dirty="0" smtClean="0"/>
                    </a:p>
                    <a:p>
                      <a:pPr>
                        <a:lnSpc>
                          <a:spcPct val="100000"/>
                        </a:lnSpc>
                        <a:spcAft>
                          <a:spcPts val="1200"/>
                        </a:spcAft>
                        <a:buFont typeface="Arial" pitchFamily="34" charset="0"/>
                        <a:buChar char="•"/>
                      </a:pPr>
                      <a:endParaRPr lang="de-DE" dirty="0" smtClean="0"/>
                    </a:p>
                    <a:p>
                      <a:pPr>
                        <a:lnSpc>
                          <a:spcPct val="100000"/>
                        </a:lnSpc>
                        <a:spcAft>
                          <a:spcPts val="1200"/>
                        </a:spcAft>
                        <a:buFont typeface="Arial" pitchFamily="34" charset="0"/>
                        <a:buChar char="•"/>
                      </a:pPr>
                      <a:endParaRPr lang="de-DE" dirty="0" smtClean="0"/>
                    </a:p>
                    <a:p>
                      <a:pPr>
                        <a:lnSpc>
                          <a:spcPct val="100000"/>
                        </a:lnSpc>
                        <a:spcAft>
                          <a:spcPts val="1200"/>
                        </a:spcAft>
                        <a:buFont typeface="Arial" pitchFamily="34" charset="0"/>
                        <a:buChar char="•"/>
                      </a:pPr>
                      <a:endParaRPr lang="de-DE" dirty="0"/>
                    </a:p>
                  </a:txBody>
                  <a:tcPr marL="126000" marR="126000" marT="90000" marB="90000">
                    <a:solidFill>
                      <a:schemeClr val="bg2">
                        <a:lumMod val="75000"/>
                      </a:schemeClr>
                    </a:solidFill>
                  </a:tcPr>
                </a:tc>
              </a:tr>
              <a:tr h="370840">
                <a:tc>
                  <a:txBody>
                    <a:bodyPr/>
                    <a:lstStyle/>
                    <a:p>
                      <a:pPr algn="ctr"/>
                      <a:r>
                        <a:rPr lang="de-DE" b="1" dirty="0" smtClean="0">
                          <a:solidFill>
                            <a:schemeClr val="bg1"/>
                          </a:solidFill>
                          <a:latin typeface="Arial" pitchFamily="34" charset="0"/>
                          <a:cs typeface="Arial" pitchFamily="34" charset="0"/>
                        </a:rPr>
                        <a:t>GK (P4)</a:t>
                      </a:r>
                      <a:endParaRPr lang="de-DE" b="1" dirty="0">
                        <a:solidFill>
                          <a:schemeClr val="bg1"/>
                        </a:solidFill>
                        <a:latin typeface="Arial" pitchFamily="34" charset="0"/>
                        <a:cs typeface="Arial" pitchFamily="34" charset="0"/>
                      </a:endParaRPr>
                    </a:p>
                  </a:txBody>
                  <a:tcPr marL="126000" marR="126000" marT="90000" marB="90000">
                    <a:solidFill>
                      <a:schemeClr val="accent6">
                        <a:lumMod val="75000"/>
                      </a:schemeClr>
                    </a:solidFill>
                  </a:tcPr>
                </a:tc>
                <a:tc>
                  <a:txBody>
                    <a:bodyPr/>
                    <a:lstStyle/>
                    <a:p>
                      <a:pPr algn="ctr"/>
                      <a:r>
                        <a:rPr lang="de-DE" b="1" dirty="0" smtClean="0">
                          <a:solidFill>
                            <a:schemeClr val="bg1"/>
                          </a:solidFill>
                          <a:latin typeface="Arial" pitchFamily="34" charset="0"/>
                          <a:cs typeface="Arial" pitchFamily="34" charset="0"/>
                        </a:rPr>
                        <a:t>LK (P2)</a:t>
                      </a:r>
                      <a:endParaRPr lang="de-DE" b="1" dirty="0">
                        <a:solidFill>
                          <a:schemeClr val="bg1"/>
                        </a:solidFill>
                        <a:latin typeface="Arial" pitchFamily="34" charset="0"/>
                        <a:cs typeface="Arial" pitchFamily="34" charset="0"/>
                      </a:endParaRPr>
                    </a:p>
                  </a:txBody>
                  <a:tcPr marL="126000" marR="126000" marT="90000" marB="90000">
                    <a:solidFill>
                      <a:schemeClr val="accent6">
                        <a:lumMod val="50000"/>
                      </a:schemeClr>
                    </a:solidFill>
                  </a:tcPr>
                </a:tc>
              </a:tr>
            </a:tbl>
          </a:graphicData>
        </a:graphic>
      </p:graphicFrame>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3" name="Rechteck 2"/>
          <p:cNvSpPr/>
          <p:nvPr/>
        </p:nvSpPr>
        <p:spPr>
          <a:xfrm>
            <a:off x="720080" y="2636912"/>
            <a:ext cx="4572000" cy="1538883"/>
          </a:xfrm>
          <a:prstGeom prst="rect">
            <a:avLst/>
          </a:prstGeom>
        </p:spPr>
        <p:txBody>
          <a:bodyPr>
            <a:spAutoFit/>
          </a:bodyPr>
          <a:lstStyle/>
          <a:p>
            <a:pPr>
              <a:spcAft>
                <a:spcPts val="1200"/>
              </a:spcAft>
            </a:pPr>
            <a:endParaRPr lang="de-DE" sz="1600" dirty="0">
              <a:latin typeface="Arial" pitchFamily="34" charset="0"/>
              <a:cs typeface="Arial" pitchFamily="34" charset="0"/>
            </a:endParaRPr>
          </a:p>
          <a:p>
            <a:pPr>
              <a:spcAft>
                <a:spcPts val="1200"/>
              </a:spcAft>
              <a:buFont typeface="Arial" pitchFamily="34" charset="0"/>
              <a:buChar char="•"/>
            </a:pPr>
            <a:r>
              <a:rPr lang="de-DE" sz="1600" dirty="0">
                <a:latin typeface="Arial" pitchFamily="34" charset="0"/>
                <a:cs typeface="Arial" pitchFamily="34" charset="0"/>
              </a:rPr>
              <a:t> </a:t>
            </a:r>
            <a:r>
              <a:rPr lang="de-DE" sz="1600" u="sng" dirty="0">
                <a:latin typeface="Arial" pitchFamily="34" charset="0"/>
                <a:cs typeface="Arial" pitchFamily="34" charset="0"/>
              </a:rPr>
              <a:t>Mündliche</a:t>
            </a:r>
            <a:r>
              <a:rPr lang="de-DE" sz="1600" dirty="0">
                <a:latin typeface="Arial" pitchFamily="34" charset="0"/>
                <a:cs typeface="Arial" pitchFamily="34" charset="0"/>
              </a:rPr>
              <a:t> Abiturprüfung </a:t>
            </a:r>
            <a:r>
              <a:rPr lang="de-DE" sz="1600" b="1" dirty="0">
                <a:latin typeface="Arial" pitchFamily="34" charset="0"/>
                <a:cs typeface="Arial" pitchFamily="34" charset="0"/>
              </a:rPr>
              <a:t>und</a:t>
            </a:r>
            <a:r>
              <a:rPr lang="de-DE" sz="1600" dirty="0">
                <a:latin typeface="Arial" pitchFamily="34" charset="0"/>
                <a:cs typeface="Arial" pitchFamily="34" charset="0"/>
              </a:rPr>
              <a:t> </a:t>
            </a:r>
          </a:p>
          <a:p>
            <a:pPr>
              <a:spcAft>
                <a:spcPts val="1200"/>
              </a:spcAft>
              <a:buFont typeface="Arial" pitchFamily="34" charset="0"/>
              <a:buChar char="•"/>
            </a:pPr>
            <a:r>
              <a:rPr lang="de-DE" sz="1600" dirty="0">
                <a:latin typeface="Arial" pitchFamily="34" charset="0"/>
                <a:cs typeface="Arial" pitchFamily="34" charset="0"/>
              </a:rPr>
              <a:t> </a:t>
            </a:r>
            <a:r>
              <a:rPr lang="de-DE" sz="1600" u="sng" dirty="0">
                <a:latin typeface="Arial" pitchFamily="34" charset="0"/>
                <a:cs typeface="Arial" pitchFamily="34" charset="0"/>
              </a:rPr>
              <a:t>Praktische</a:t>
            </a:r>
            <a:r>
              <a:rPr lang="de-DE" sz="1600" dirty="0">
                <a:latin typeface="Arial" pitchFamily="34" charset="0"/>
                <a:cs typeface="Arial" pitchFamily="34" charset="0"/>
              </a:rPr>
              <a:t> Prüfung </a:t>
            </a:r>
          </a:p>
          <a:p>
            <a:pPr>
              <a:spcAft>
                <a:spcPts val="1200"/>
              </a:spcAft>
              <a:buFont typeface="Arial" pitchFamily="34" charset="0"/>
              <a:buNone/>
            </a:pPr>
            <a:r>
              <a:rPr lang="de-DE" sz="1600" dirty="0">
                <a:latin typeface="Arial" pitchFamily="34" charset="0"/>
                <a:cs typeface="Arial" pitchFamily="34" charset="0"/>
              </a:rPr>
              <a:t>(in beiden Profil bildenden BF/SB)</a:t>
            </a:r>
            <a:endParaRPr lang="de-DE" sz="1600" dirty="0"/>
          </a:p>
        </p:txBody>
      </p:sp>
      <p:sp>
        <p:nvSpPr>
          <p:cNvPr id="5" name="Rechteck 4"/>
          <p:cNvSpPr/>
          <p:nvPr/>
        </p:nvSpPr>
        <p:spPr>
          <a:xfrm>
            <a:off x="4536504" y="2994045"/>
            <a:ext cx="4572000" cy="2739211"/>
          </a:xfrm>
          <a:prstGeom prst="rect">
            <a:avLst/>
          </a:prstGeom>
        </p:spPr>
        <p:txBody>
          <a:bodyPr>
            <a:spAutoFit/>
          </a:bodyPr>
          <a:lstStyle/>
          <a:p>
            <a:pPr>
              <a:lnSpc>
                <a:spcPct val="100000"/>
              </a:lnSpc>
              <a:spcAft>
                <a:spcPts val="1200"/>
              </a:spcAft>
              <a:buFont typeface="Arial" pitchFamily="34" charset="0"/>
              <a:buChar char="•"/>
            </a:pPr>
            <a:r>
              <a:rPr lang="de-DE" sz="1600" dirty="0">
                <a:latin typeface="Arial" pitchFamily="34" charset="0"/>
                <a:cs typeface="Arial" pitchFamily="34" charset="0"/>
              </a:rPr>
              <a:t> Zentrale </a:t>
            </a:r>
            <a:r>
              <a:rPr lang="de-DE" sz="1600" u="sng" dirty="0">
                <a:latin typeface="Arial" pitchFamily="34" charset="0"/>
                <a:cs typeface="Arial" pitchFamily="34" charset="0"/>
              </a:rPr>
              <a:t>schriftliche</a:t>
            </a:r>
            <a:r>
              <a:rPr lang="de-DE" sz="1600" dirty="0">
                <a:latin typeface="Arial" pitchFamily="34" charset="0"/>
                <a:cs typeface="Arial" pitchFamily="34" charset="0"/>
              </a:rPr>
              <a:t> Abiturprüfung</a:t>
            </a:r>
          </a:p>
          <a:p>
            <a:pPr>
              <a:lnSpc>
                <a:spcPct val="100000"/>
              </a:lnSpc>
              <a:spcAft>
                <a:spcPts val="1200"/>
              </a:spcAft>
              <a:buFont typeface="Arial" pitchFamily="34" charset="0"/>
              <a:buNone/>
            </a:pPr>
            <a:r>
              <a:rPr lang="de-DE" sz="1600" dirty="0">
                <a:latin typeface="Arial" pitchFamily="34" charset="0"/>
                <a:cs typeface="Arial" pitchFamily="34" charset="0"/>
              </a:rPr>
              <a:t>     (Klausur)</a:t>
            </a:r>
          </a:p>
          <a:p>
            <a:pPr>
              <a:lnSpc>
                <a:spcPct val="100000"/>
              </a:lnSpc>
              <a:spcAft>
                <a:spcPts val="1200"/>
              </a:spcAft>
              <a:buFont typeface="Arial" pitchFamily="34" charset="0"/>
              <a:buNone/>
            </a:pPr>
            <a:r>
              <a:rPr lang="de-DE" sz="1600" dirty="0">
                <a:latin typeface="Arial" pitchFamily="34" charset="0"/>
                <a:cs typeface="Arial" pitchFamily="34" charset="0"/>
              </a:rPr>
              <a:t> </a:t>
            </a:r>
            <a:r>
              <a:rPr lang="de-DE" sz="1600" b="1" dirty="0">
                <a:latin typeface="Arial" pitchFamily="34" charset="0"/>
                <a:cs typeface="Arial" pitchFamily="34" charset="0"/>
              </a:rPr>
              <a:t>und</a:t>
            </a:r>
            <a:r>
              <a:rPr lang="de-DE" sz="1600" dirty="0">
                <a:latin typeface="Arial" pitchFamily="34" charset="0"/>
                <a:cs typeface="Arial" pitchFamily="34" charset="0"/>
              </a:rPr>
              <a:t> </a:t>
            </a:r>
          </a:p>
          <a:p>
            <a:pPr>
              <a:lnSpc>
                <a:spcPct val="100000"/>
              </a:lnSpc>
              <a:spcAft>
                <a:spcPts val="1200"/>
              </a:spcAft>
              <a:buFont typeface="Arial" pitchFamily="34" charset="0"/>
              <a:buChar char="•"/>
            </a:pPr>
            <a:r>
              <a:rPr lang="de-DE" sz="1600" dirty="0">
                <a:latin typeface="Arial" pitchFamily="34" charset="0"/>
                <a:cs typeface="Arial" pitchFamily="34" charset="0"/>
              </a:rPr>
              <a:t> </a:t>
            </a:r>
            <a:r>
              <a:rPr lang="de-DE" sz="1600" u="sng" dirty="0">
                <a:latin typeface="Arial" pitchFamily="34" charset="0"/>
                <a:cs typeface="Arial" pitchFamily="34" charset="0"/>
              </a:rPr>
              <a:t>Praktische</a:t>
            </a:r>
            <a:r>
              <a:rPr lang="de-DE" sz="1600" dirty="0">
                <a:latin typeface="Arial" pitchFamily="34" charset="0"/>
                <a:cs typeface="Arial" pitchFamily="34" charset="0"/>
              </a:rPr>
              <a:t> Prüfung </a:t>
            </a:r>
          </a:p>
          <a:p>
            <a:pPr lvl="1">
              <a:lnSpc>
                <a:spcPct val="100000"/>
              </a:lnSpc>
              <a:spcAft>
                <a:spcPts val="1200"/>
              </a:spcAft>
              <a:buFont typeface="Arial" pitchFamily="34" charset="0"/>
              <a:buNone/>
            </a:pPr>
            <a:r>
              <a:rPr lang="de-DE" sz="1600" dirty="0">
                <a:latin typeface="Arial" pitchFamily="34" charset="0"/>
                <a:cs typeface="Arial" pitchFamily="34" charset="0"/>
              </a:rPr>
              <a:t>       in beiden Profil bildenden BF/SB </a:t>
            </a:r>
          </a:p>
          <a:p>
            <a:pPr>
              <a:lnSpc>
                <a:spcPct val="100000"/>
              </a:lnSpc>
              <a:spcAft>
                <a:spcPts val="1200"/>
              </a:spcAft>
              <a:buFont typeface="Arial" pitchFamily="34" charset="0"/>
              <a:buNone/>
            </a:pPr>
            <a:r>
              <a:rPr lang="de-DE" sz="1600" b="1" dirty="0">
                <a:latin typeface="Arial" pitchFamily="34" charset="0"/>
                <a:cs typeface="Arial" pitchFamily="34" charset="0"/>
              </a:rPr>
              <a:t>       zusätzlich</a:t>
            </a:r>
            <a:r>
              <a:rPr lang="de-DE" sz="1600" dirty="0">
                <a:latin typeface="Arial" pitchFamily="34" charset="0"/>
                <a:cs typeface="Arial" pitchFamily="34" charset="0"/>
              </a:rPr>
              <a:t> </a:t>
            </a:r>
          </a:p>
          <a:p>
            <a:pPr lvl="2">
              <a:spcAft>
                <a:spcPts val="1200"/>
              </a:spcAft>
            </a:pPr>
            <a:r>
              <a:rPr lang="de-DE" sz="1600" dirty="0">
                <a:latin typeface="Arial" pitchFamily="34" charset="0"/>
                <a:cs typeface="Arial" pitchFamily="34" charset="0"/>
              </a:rPr>
              <a:t>      eine </a:t>
            </a:r>
            <a:r>
              <a:rPr lang="de-DE" sz="1600" u="sng" dirty="0" smtClean="0">
                <a:latin typeface="Arial" pitchFamily="34" charset="0"/>
                <a:cs typeface="Arial" pitchFamily="34" charset="0"/>
              </a:rPr>
              <a:t>Ausdauer</a:t>
            </a:r>
            <a:r>
              <a:rPr lang="de-DE" sz="1600" dirty="0" smtClean="0">
                <a:latin typeface="Arial" pitchFamily="34" charset="0"/>
                <a:cs typeface="Arial" pitchFamily="34" charset="0"/>
              </a:rPr>
              <a:t>überprüfung</a:t>
            </a:r>
            <a:endParaRPr lang="de-DE" sz="16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name="Agenda  I. Vom Lehrplan (1999) zum Kernlehrplan (2013) – Kontinuitäten und die wichtigsten Neuerungen  II.  Der neue Kernlehrplan Erziehungswissenschaft im  Überblick  III.  Lernerfolgsüberprüfung, Leistungsbewertung und  Abiturprüfung    ">
    <p:spTree>
      <p:nvGrpSpPr>
        <p:cNvPr id="1" name=""/>
        <p:cNvGrpSpPr/>
        <p:nvPr/>
      </p:nvGrpSpPr>
      <p:grpSpPr>
        <a:xfrm>
          <a:off x="0" y="0"/>
          <a:ext cx="0" cy="0"/>
          <a:chOff x="0" y="0"/>
          <a:chExt cx="0" cy="0"/>
        </a:xfrm>
      </p:grpSpPr>
      <p:sp>
        <p:nvSpPr>
          <p:cNvPr id="3"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F79EAF2E-7346-4090-BD23-E60D5975C4B0}"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2</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5" name="Titel 4"/>
          <p:cNvSpPr txBox="1">
            <a:spLocks noGrp="1"/>
          </p:cNvSpPr>
          <p:nvPr>
            <p:ph type="title" idx="4294967295"/>
          </p:nvPr>
        </p:nvSpPr>
        <p:spPr>
          <a:xfrm>
            <a:off x="304560" y="1390319"/>
            <a:ext cx="8064360" cy="4577389"/>
          </a:xfrm>
        </p:spPr>
        <p:txBody>
          <a:bodyPr wrap="square" tIns="144000">
            <a:spAutoFit/>
          </a:bodyPr>
          <a:lstStyle>
            <a:defPPr lvl="0">
              <a:buNone/>
            </a:defPPr>
            <a:lvl1pPr lvl="0">
              <a:buNone/>
            </a:lvl1pPr>
          </a:lstStyle>
          <a:p>
            <a:pPr lvl="0" hangingPunct="1">
              <a:tabLst>
                <a:tab pos="541338" algn="l"/>
                <a:tab pos="914400" algn="l"/>
                <a:tab pos="1828800" algn="l"/>
                <a:tab pos="2741613" algn="l"/>
                <a:tab pos="3657600" algn="l"/>
                <a:tab pos="4572000" algn="l"/>
                <a:tab pos="5484813" algn="l"/>
                <a:tab pos="6399213" algn="l"/>
                <a:tab pos="7315200" algn="l"/>
                <a:tab pos="8229600" algn="l"/>
                <a:tab pos="9144000" algn="l"/>
                <a:tab pos="10058400" algn="l"/>
              </a:tabLst>
            </a:pPr>
            <a:r>
              <a:rPr lang="de-DE" sz="2400" dirty="0">
                <a:solidFill>
                  <a:srgbClr val="E2001A"/>
                </a:solidFill>
                <a:latin typeface="Arial" pitchFamily="34" charset="0"/>
                <a:cs typeface="Arial" pitchFamily="34" charset="0"/>
              </a:rPr>
              <a:t>Agenda</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b="0" dirty="0">
                <a:latin typeface="Arial" pitchFamily="34" charset="0"/>
                <a:cs typeface="Arial" pitchFamily="34" charset="0"/>
              </a:rPr>
              <a:t>I.	Vom Lehrplan (1999) zum </a:t>
            </a:r>
            <a:r>
              <a:rPr lang="de-DE" sz="2400" b="0" dirty="0" smtClean="0">
                <a:latin typeface="Arial" pitchFamily="34" charset="0"/>
                <a:cs typeface="Arial" pitchFamily="34" charset="0"/>
              </a:rPr>
              <a:t>Kernlehrplan (2013</a:t>
            </a:r>
            <a:r>
              <a:rPr lang="de-DE" sz="2400" b="0" dirty="0">
                <a:latin typeface="Arial" pitchFamily="34" charset="0"/>
                <a:cs typeface="Arial" pitchFamily="34" charset="0"/>
              </a:rPr>
              <a:t>) </a:t>
            </a:r>
            <a:r>
              <a:rPr lang="de-DE" sz="2400" b="0" dirty="0" smtClean="0">
                <a:latin typeface="Arial" pitchFamily="34" charset="0"/>
                <a:cs typeface="Arial" pitchFamily="34" charset="0"/>
              </a:rPr>
              <a:t>–	Kontinuitäten </a:t>
            </a:r>
            <a:r>
              <a:rPr lang="de-DE" sz="2400" b="0" dirty="0">
                <a:latin typeface="Arial" pitchFamily="34" charset="0"/>
                <a:cs typeface="Arial" pitchFamily="34" charset="0"/>
              </a:rPr>
              <a:t>und die wichtigsten Neuerungen</a:t>
            </a:r>
            <a:br>
              <a:rPr lang="de-DE" sz="2400" b="0" dirty="0">
                <a:latin typeface="Arial" pitchFamily="34" charset="0"/>
                <a:cs typeface="Arial" pitchFamily="34" charset="0"/>
              </a:rPr>
            </a:br>
            <a:r>
              <a:rPr lang="de-DE" sz="2400" b="0" dirty="0">
                <a:latin typeface="Arial" pitchFamily="34" charset="0"/>
                <a:cs typeface="Arial" pitchFamily="34" charset="0"/>
              </a:rPr>
              <a:t/>
            </a:r>
            <a:br>
              <a:rPr lang="de-DE" sz="2400" b="0" dirty="0">
                <a:latin typeface="Arial" pitchFamily="34" charset="0"/>
                <a:cs typeface="Arial" pitchFamily="34" charset="0"/>
              </a:rPr>
            </a:br>
            <a:r>
              <a:rPr lang="de-DE" sz="2400" b="0" dirty="0">
                <a:latin typeface="Arial" pitchFamily="34" charset="0"/>
                <a:cs typeface="Arial" pitchFamily="34" charset="0"/>
              </a:rPr>
              <a:t>II. 	Der neue Kernlehrplan Sport </a:t>
            </a:r>
            <a:r>
              <a:rPr lang="de-DE" sz="2400" b="0" dirty="0" err="1" smtClean="0">
                <a:latin typeface="Arial" pitchFamily="34" charset="0"/>
                <a:cs typeface="Arial" pitchFamily="34" charset="0"/>
              </a:rPr>
              <a:t>GOSt</a:t>
            </a:r>
            <a:r>
              <a:rPr lang="de-DE" sz="2400" b="0" dirty="0" smtClean="0">
                <a:latin typeface="Arial" pitchFamily="34" charset="0"/>
                <a:cs typeface="Arial" pitchFamily="34" charset="0"/>
              </a:rPr>
              <a:t> im </a:t>
            </a:r>
            <a:r>
              <a:rPr lang="de-DE" sz="2400" b="0" dirty="0">
                <a:latin typeface="Arial" pitchFamily="34" charset="0"/>
                <a:cs typeface="Arial" pitchFamily="34" charset="0"/>
              </a:rPr>
              <a:t>Überblick</a:t>
            </a:r>
            <a:br>
              <a:rPr lang="de-DE" sz="2400" b="0" dirty="0">
                <a:latin typeface="Arial" pitchFamily="34" charset="0"/>
                <a:cs typeface="Arial" pitchFamily="34" charset="0"/>
              </a:rPr>
            </a:br>
            <a:r>
              <a:rPr lang="de-DE" sz="2400" b="0" dirty="0">
                <a:latin typeface="Arial" pitchFamily="34" charset="0"/>
                <a:cs typeface="Arial" pitchFamily="34" charset="0"/>
              </a:rPr>
              <a:t/>
            </a:r>
            <a:br>
              <a:rPr lang="de-DE" sz="2400" b="0" dirty="0">
                <a:latin typeface="Arial" pitchFamily="34" charset="0"/>
                <a:cs typeface="Arial" pitchFamily="34" charset="0"/>
              </a:rPr>
            </a:br>
            <a:r>
              <a:rPr lang="de-DE" sz="2400" b="0" dirty="0">
                <a:latin typeface="Arial" pitchFamily="34" charset="0"/>
                <a:cs typeface="Arial" pitchFamily="34" charset="0"/>
              </a:rPr>
              <a:t>III. 	Lernerfolgsüberprüfung, Leistungsbewertung und 	Abiturprüfung</a:t>
            </a:r>
            <a:r>
              <a:rPr lang="de-DE" sz="2400" b="0" dirty="0">
                <a:solidFill>
                  <a:srgbClr val="E2001A"/>
                </a:solidFill>
                <a:latin typeface="Arial" pitchFamily="34" charset="0"/>
                <a:cs typeface="Arial" pitchFamily="34" charset="0"/>
              </a:rPr>
              <a:t/>
            </a:r>
            <a:br>
              <a:rPr lang="de-DE" sz="2400" b="0" dirty="0">
                <a:solidFill>
                  <a:srgbClr val="E2001A"/>
                </a:solidFill>
                <a:latin typeface="Arial" pitchFamily="34" charset="0"/>
                <a:cs typeface="Arial" pitchFamily="34" charset="0"/>
              </a:rPr>
            </a:br>
            <a:r>
              <a:rPr lang="de-DE" sz="1800" b="0" dirty="0">
                <a:solidFill>
                  <a:srgbClr val="E2001A"/>
                </a:solidFill>
              </a:rPr>
              <a:t/>
            </a:r>
            <a:br>
              <a:rPr lang="de-DE" sz="1800" b="0" dirty="0">
                <a:solidFill>
                  <a:srgbClr val="E2001A"/>
                </a:solidFill>
              </a:rPr>
            </a:br>
            <a:r>
              <a:rPr lang="de-DE" sz="1800" b="0" dirty="0">
                <a:solidFill>
                  <a:srgbClr val="E2001A"/>
                </a:solidFill>
              </a:rPr>
              <a:t/>
            </a:r>
            <a:br>
              <a:rPr lang="de-DE" sz="1800" b="0" dirty="0">
                <a:solidFill>
                  <a:srgbClr val="E2001A"/>
                </a:solidFill>
              </a:rPr>
            </a:br>
            <a:r>
              <a:rPr lang="de-DE" sz="1800" b="0" dirty="0">
                <a:solidFill>
                  <a:srgbClr val="E2001A"/>
                </a:solidFill>
              </a:rPr>
              <a:t/>
            </a:r>
            <a:br>
              <a:rPr lang="de-DE" sz="1800" b="0" dirty="0">
                <a:solidFill>
                  <a:srgbClr val="E2001A"/>
                </a:solidFill>
              </a:rPr>
            </a:br>
            <a:endParaRPr lang="de-DE" sz="1800" b="0" dirty="0">
              <a:solidFill>
                <a:srgbClr val="E2001A"/>
              </a:solidFill>
            </a:endParaRPr>
          </a:p>
        </p:txBody>
      </p:sp>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smtClean="0"/>
              <a:t>Implementation </a:t>
            </a:r>
            <a:r>
              <a:rPr lang="en-US" sz="800" dirty="0"/>
              <a:t>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       Vielen Dank für Ihre Aufmerksamkeit!  Wir freuen uns auf Ihre Fragen!">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D71F3F8C-3D0E-4CE1-8909-3BDE7AA1E451}"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20</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3377060"/>
          </a:xfrm>
        </p:spPr>
        <p:txBody>
          <a:bodyPr wrap="square" tIns="144000">
            <a:spAutoFit/>
          </a:bodyPr>
          <a:lstStyle>
            <a:defPPr lvl="0">
              <a:buNone/>
            </a:defPPr>
            <a:lvl1pPr lvl="0">
              <a:buNone/>
            </a:lvl1pPr>
          </a:lstStyle>
          <a:p>
            <a:pPr lvl="0" algn="ctr" hangingPunct="1"/>
            <a:r>
              <a:rPr lang="de-DE" sz="1800" dirty="0">
                <a:latin typeface="Arial" pitchFamily="34" charset="0"/>
                <a:cs typeface="Arial" pitchFamily="34" charset="0"/>
              </a:rPr>
              <a:t/>
            </a:r>
            <a:br>
              <a:rPr lang="de-DE" sz="1800" dirty="0">
                <a:latin typeface="Arial" pitchFamily="34" charset="0"/>
                <a:cs typeface="Arial" pitchFamily="34" charset="0"/>
              </a:rPr>
            </a:br>
            <a:r>
              <a:rPr lang="de-DE" sz="1800" dirty="0">
                <a:latin typeface="Arial" pitchFamily="34" charset="0"/>
                <a:cs typeface="Arial" pitchFamily="34" charset="0"/>
              </a:rPr>
              <a:t/>
            </a:r>
            <a:br>
              <a:rPr lang="de-DE" sz="1800" dirty="0">
                <a:latin typeface="Arial" pitchFamily="34" charset="0"/>
                <a:cs typeface="Arial" pitchFamily="34" charset="0"/>
              </a:rPr>
            </a:br>
            <a:r>
              <a:rPr lang="de-DE" sz="1800" dirty="0">
                <a:latin typeface="Arial" pitchFamily="34" charset="0"/>
                <a:cs typeface="Arial" pitchFamily="34" charset="0"/>
              </a:rPr>
              <a:t/>
            </a:r>
            <a:br>
              <a:rPr lang="de-DE" sz="1800" dirty="0">
                <a:latin typeface="Arial" pitchFamily="34" charset="0"/>
                <a:cs typeface="Arial" pitchFamily="34" charset="0"/>
              </a:rPr>
            </a:br>
            <a:r>
              <a:rPr lang="de-DE" sz="1800" dirty="0">
                <a:latin typeface="Arial" pitchFamily="34" charset="0"/>
                <a:cs typeface="Arial" pitchFamily="34" charset="0"/>
              </a:rPr>
              <a:t/>
            </a:r>
            <a:br>
              <a:rPr lang="de-DE" sz="1800" dirty="0">
                <a:latin typeface="Arial" pitchFamily="34" charset="0"/>
                <a:cs typeface="Arial" pitchFamily="34" charset="0"/>
              </a:rPr>
            </a:br>
            <a:r>
              <a:rPr lang="de-DE" sz="1800" dirty="0">
                <a:latin typeface="Arial" pitchFamily="34" charset="0"/>
                <a:cs typeface="Arial" pitchFamily="34" charset="0"/>
              </a:rPr>
              <a:t/>
            </a:r>
            <a:br>
              <a:rPr lang="de-DE" sz="1800" dirty="0">
                <a:latin typeface="Arial" pitchFamily="34" charset="0"/>
                <a:cs typeface="Arial" pitchFamily="34" charset="0"/>
              </a:rPr>
            </a:br>
            <a:r>
              <a:rPr lang="de-DE" sz="1800" dirty="0">
                <a:latin typeface="Arial" pitchFamily="34" charset="0"/>
                <a:cs typeface="Arial" pitchFamily="34" charset="0"/>
              </a:rPr>
              <a:t/>
            </a:r>
            <a:br>
              <a:rPr lang="de-DE" sz="1800" dirty="0">
                <a:latin typeface="Arial" pitchFamily="34" charset="0"/>
                <a:cs typeface="Arial" pitchFamily="34" charset="0"/>
              </a:rPr>
            </a:br>
            <a:r>
              <a:rPr lang="de-DE" sz="1800" dirty="0">
                <a:latin typeface="Arial" pitchFamily="34" charset="0"/>
                <a:cs typeface="Arial" pitchFamily="34" charset="0"/>
              </a:rPr>
              <a:t/>
            </a:r>
            <a:br>
              <a:rPr lang="de-DE" sz="1800" dirty="0">
                <a:latin typeface="Arial" pitchFamily="34" charset="0"/>
                <a:cs typeface="Arial" pitchFamily="34" charset="0"/>
              </a:rPr>
            </a:br>
            <a:r>
              <a:rPr lang="de-DE" sz="2800" dirty="0">
                <a:latin typeface="Arial" pitchFamily="34" charset="0"/>
                <a:cs typeface="Arial" pitchFamily="34" charset="0"/>
              </a:rPr>
              <a:t>Vielen Dank für Ihre Aufmerksamkeit!</a:t>
            </a:r>
            <a:br>
              <a:rPr lang="de-DE" sz="2800" dirty="0">
                <a:latin typeface="Arial" pitchFamily="34" charset="0"/>
                <a:cs typeface="Arial" pitchFamily="34" charset="0"/>
              </a:rPr>
            </a:br>
            <a:r>
              <a:rPr lang="de-DE" sz="2800" dirty="0">
                <a:latin typeface="Arial" pitchFamily="34" charset="0"/>
                <a:cs typeface="Arial" pitchFamily="34" charset="0"/>
              </a:rPr>
              <a:t/>
            </a:r>
            <a:br>
              <a:rPr lang="de-DE" sz="2800" dirty="0">
                <a:latin typeface="Arial" pitchFamily="34" charset="0"/>
                <a:cs typeface="Arial" pitchFamily="34" charset="0"/>
              </a:rPr>
            </a:br>
            <a:r>
              <a:rPr lang="de-DE" sz="2800" dirty="0">
                <a:latin typeface="Arial" pitchFamily="34" charset="0"/>
                <a:cs typeface="Arial" pitchFamily="34" charset="0"/>
              </a:rPr>
              <a:t>Wir freuen uns auf Ihre Fragen!</a:t>
            </a:r>
          </a:p>
        </p:txBody>
      </p:sp>
      <p:sp>
        <p:nvSpPr>
          <p:cNvPr id="5"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77" t="20834" r="20588" b="8333"/>
          <a:stretch/>
        </p:blipFill>
        <p:spPr bwMode="auto">
          <a:xfrm>
            <a:off x="838200" y="980728"/>
            <a:ext cx="7543800"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feld 4"/>
          <p:cNvSpPr txBox="1"/>
          <p:nvPr/>
        </p:nvSpPr>
        <p:spPr>
          <a:xfrm>
            <a:off x="7831236" y="6309320"/>
            <a:ext cx="817853" cy="369332"/>
          </a:xfrm>
          <a:prstGeom prst="rect">
            <a:avLst/>
          </a:prstGeom>
          <a:noFill/>
        </p:spPr>
        <p:txBody>
          <a:bodyPr wrap="none" rtlCol="0">
            <a:spAutoFit/>
          </a:bodyPr>
          <a:lstStyle/>
          <a:p>
            <a:r>
              <a:rPr lang="de-DE" dirty="0" smtClean="0">
                <a:hlinkClick r:id="rId3" action="ppaction://hlinksldjump"/>
              </a:rPr>
              <a:t>Zurück</a:t>
            </a:r>
            <a:endParaRPr lang="de-DE" dirty="0"/>
          </a:p>
        </p:txBody>
      </p:sp>
    </p:spTree>
    <p:extLst>
      <p:ext uri="{BB962C8B-B14F-4D97-AF65-F5344CB8AC3E}">
        <p14:creationId xmlns:p14="http://schemas.microsoft.com/office/powerpoint/2010/main" val="3154900546"/>
      </p:ext>
    </p:extLst>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125" t="22917" r="27213" b="9028"/>
          <a:stretch/>
        </p:blipFill>
        <p:spPr bwMode="auto">
          <a:xfrm>
            <a:off x="395536" y="404664"/>
            <a:ext cx="5184576" cy="5925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feld 2"/>
          <p:cNvSpPr txBox="1"/>
          <p:nvPr/>
        </p:nvSpPr>
        <p:spPr>
          <a:xfrm>
            <a:off x="7884368" y="6309320"/>
            <a:ext cx="817853" cy="369332"/>
          </a:xfrm>
          <a:prstGeom prst="rect">
            <a:avLst/>
          </a:prstGeom>
          <a:noFill/>
        </p:spPr>
        <p:txBody>
          <a:bodyPr wrap="none" rtlCol="0">
            <a:spAutoFit/>
          </a:bodyPr>
          <a:lstStyle/>
          <a:p>
            <a:r>
              <a:rPr lang="de-DE" dirty="0" smtClean="0">
                <a:hlinkClick r:id="rId3" action="ppaction://hlinksldjump"/>
              </a:rPr>
              <a:t>Zurück</a:t>
            </a:r>
            <a:endParaRPr lang="de-DE" dirty="0"/>
          </a:p>
        </p:txBody>
      </p:sp>
    </p:spTree>
    <p:extLst>
      <p:ext uri="{BB962C8B-B14F-4D97-AF65-F5344CB8AC3E}">
        <p14:creationId xmlns:p14="http://schemas.microsoft.com/office/powerpoint/2010/main" val="342707719"/>
      </p:ext>
    </p:extLst>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Vom Lehrplan (1999) zum Kernlehrplan (2013) – Kontinuitäten und die wichtigsten Neuerungen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688A7098-8BC1-40AC-8E7E-C8A886E03D41}"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3</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4669722"/>
          </a:xfrm>
        </p:spPr>
        <p:txBody>
          <a:bodyPr wrap="square" tIns="144000">
            <a:spAutoFit/>
          </a:bodyPr>
          <a:lstStyle>
            <a:defPPr lvl="0">
              <a:buNone/>
            </a:defPPr>
            <a:lvl1pPr lvl="0">
              <a:buNone/>
            </a:lvl1pPr>
          </a:lstStyle>
          <a:p>
            <a:pPr lvl="0" algn="ctr" hangingPunct="1">
              <a:lnSpc>
                <a:spcPct val="150000"/>
              </a:lnSpc>
            </a:pPr>
            <a:r>
              <a:rPr lang="de-DE" sz="2400" dirty="0">
                <a:solidFill>
                  <a:srgbClr val="E2001A"/>
                </a:solidFill>
              </a:rPr>
              <a:t/>
            </a:r>
            <a:br>
              <a:rPr lang="de-DE" sz="2400" dirty="0">
                <a:solidFill>
                  <a:srgbClr val="E2001A"/>
                </a:solidFill>
              </a:rPr>
            </a:br>
            <a:r>
              <a:rPr lang="de-DE" sz="2400" dirty="0">
                <a:solidFill>
                  <a:srgbClr val="E2001A"/>
                </a:solidFill>
              </a:rPr>
              <a:t/>
            </a:r>
            <a:br>
              <a:rPr lang="de-DE" sz="2400" dirty="0">
                <a:solidFill>
                  <a:srgbClr val="E2001A"/>
                </a:solidFill>
              </a:rPr>
            </a:br>
            <a:r>
              <a:rPr lang="de-DE" sz="2400" dirty="0">
                <a:solidFill>
                  <a:srgbClr val="E2001A"/>
                </a:solidFill>
              </a:rPr>
              <a:t/>
            </a:r>
            <a:br>
              <a:rPr lang="de-DE" sz="2400" dirty="0">
                <a:solidFill>
                  <a:srgbClr val="E2001A"/>
                </a:solidFill>
              </a:rPr>
            </a:br>
            <a:r>
              <a:rPr lang="de-DE" sz="2400" dirty="0" smtClean="0">
                <a:solidFill>
                  <a:srgbClr val="E2001A"/>
                </a:solidFill>
                <a:latin typeface="Arial" pitchFamily="34" charset="0"/>
                <a:cs typeface="Arial" pitchFamily="34" charset="0"/>
              </a:rPr>
              <a:t>I. Vom </a:t>
            </a:r>
            <a:r>
              <a:rPr lang="de-DE" sz="2400" dirty="0">
                <a:solidFill>
                  <a:srgbClr val="E2001A"/>
                </a:solidFill>
                <a:latin typeface="Arial" pitchFamily="34" charset="0"/>
                <a:cs typeface="Arial" pitchFamily="34" charset="0"/>
              </a:rPr>
              <a:t>Lehrplan (1999) zum Kernlehrplan (2013) – Kontinuitäten und die wichtigsten Neuerungen </a:t>
            </a: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b="0" dirty="0">
                <a:solidFill>
                  <a:srgbClr val="E2001A"/>
                </a:solidFill>
              </a:rPr>
              <a:t/>
            </a:r>
            <a:br>
              <a:rPr lang="de-DE" sz="1800" b="0" dirty="0">
                <a:solidFill>
                  <a:srgbClr val="E2001A"/>
                </a:solidFill>
              </a:rPr>
            </a:br>
            <a:r>
              <a:rPr lang="de-DE" sz="1800" b="0" dirty="0">
                <a:solidFill>
                  <a:srgbClr val="E2001A"/>
                </a:solidFill>
              </a:rPr>
              <a:t/>
            </a:r>
            <a:br>
              <a:rPr lang="de-DE" sz="1800" b="0" dirty="0">
                <a:solidFill>
                  <a:srgbClr val="E2001A"/>
                </a:solidFill>
              </a:rPr>
            </a:br>
            <a:r>
              <a:rPr lang="de-DE" dirty="0"/>
              <a:t> </a:t>
            </a:r>
            <a:br>
              <a:rPr lang="de-DE" dirty="0"/>
            </a:br>
            <a:endParaRPr lang="de-DE" dirty="0"/>
          </a:p>
        </p:txBody>
      </p:sp>
      <p:sp>
        <p:nvSpPr>
          <p:cNvPr id="5"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I. Die wichtigsten Kontinuitäten  - Weitgehende Beibehaltung bewährter Inhalte  - Integration von Methoden des alten Lehrplans in Methodenkompetenzen des KLP  - Keine Festlegung auf einen Erziehungsbegriff oder auf fachdidaktische Grundentscheidungen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8A778D53-E33D-4275-ADBB-3B26E0BA3313}" type="slidenum">
              <a:rPr lang="de-DE" smtClean="0"/>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4</a:t>
            </a:fld>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976403"/>
          </a:xfrm>
        </p:spPr>
        <p:txBody>
          <a:bodyPr wrap="square" tIns="144000">
            <a:spAutoFit/>
          </a:bodyPr>
          <a:lstStyle>
            <a:defPPr lvl="0">
              <a:buNone/>
            </a:defPPr>
            <a:lvl1pPr lvl="0">
              <a:buNone/>
            </a:lvl1pPr>
          </a:lstStyle>
          <a:p>
            <a:pPr marL="176213" lvl="0" indent="-176213" hangingPunct="1"/>
            <a:r>
              <a:rPr lang="de-DE" sz="1800" dirty="0">
                <a:solidFill>
                  <a:srgbClr val="E2001A"/>
                </a:solidFill>
                <a:latin typeface="Arial" pitchFamily="34" charset="0"/>
                <a:cs typeface="Arial" pitchFamily="34" charset="0"/>
              </a:rPr>
              <a:t>1</a:t>
            </a:r>
            <a:r>
              <a:rPr lang="de-DE" sz="1800" dirty="0" smtClean="0">
                <a:solidFill>
                  <a:srgbClr val="E2001A"/>
                </a:solidFill>
                <a:latin typeface="Arial" pitchFamily="34" charset="0"/>
                <a:cs typeface="Arial" pitchFamily="34" charset="0"/>
              </a:rPr>
              <a:t>. </a:t>
            </a:r>
            <a:r>
              <a:rPr lang="de-DE" sz="1800" dirty="0">
                <a:solidFill>
                  <a:srgbClr val="E2001A"/>
                </a:solidFill>
                <a:latin typeface="Arial" pitchFamily="34" charset="0"/>
                <a:cs typeface="Arial" pitchFamily="34" charset="0"/>
              </a:rPr>
              <a:t>Die wichtigsten Kontinuitäten</a:t>
            </a:r>
            <a:br>
              <a:rPr lang="de-DE" sz="1800" dirty="0">
                <a:solidFill>
                  <a:srgbClr val="E2001A"/>
                </a:solidFill>
                <a:latin typeface="Arial" pitchFamily="34" charset="0"/>
                <a:cs typeface="Arial" pitchFamily="34" charset="0"/>
              </a:rPr>
            </a:br>
            <a:r>
              <a:rPr lang="de-DE" sz="1800" b="0" dirty="0">
                <a:solidFill>
                  <a:srgbClr val="E2001A"/>
                </a:solidFill>
                <a:latin typeface="Arial" pitchFamily="34" charset="0"/>
                <a:cs typeface="Arial" pitchFamily="34" charset="0"/>
              </a:rPr>
              <a:t/>
            </a:r>
            <a:br>
              <a:rPr lang="de-DE" sz="1800" b="0" dirty="0">
                <a:solidFill>
                  <a:srgbClr val="E2001A"/>
                </a:solidFill>
                <a:latin typeface="Arial" pitchFamily="34" charset="0"/>
                <a:cs typeface="Arial" pitchFamily="34" charset="0"/>
              </a:rPr>
            </a:br>
            <a:endParaRPr lang="de-DE" sz="1800" dirty="0">
              <a:latin typeface="Arial" pitchFamily="34" charset="0"/>
              <a:cs typeface="Arial" pitchFamily="34" charset="0"/>
            </a:endParaRPr>
          </a:p>
        </p:txBody>
      </p:sp>
      <p:sp>
        <p:nvSpPr>
          <p:cNvPr id="10" name="Fußzeilenplatzhalter 3"/>
          <p:cNvSpPr/>
          <p:nvPr/>
        </p:nvSpPr>
        <p:spPr>
          <a:xfrm>
            <a:off x="900000" y="6453336"/>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3" name="Rechteck 2"/>
          <p:cNvSpPr/>
          <p:nvPr/>
        </p:nvSpPr>
        <p:spPr>
          <a:xfrm>
            <a:off x="683568" y="1978768"/>
            <a:ext cx="7416824" cy="4339650"/>
          </a:xfrm>
          <a:prstGeom prst="rect">
            <a:avLst/>
          </a:prstGeom>
        </p:spPr>
        <p:txBody>
          <a:bodyPr wrap="square">
            <a:spAutoFit/>
          </a:bodyPr>
          <a:lstStyle/>
          <a:p>
            <a:pPr marL="285750" indent="-285750">
              <a:lnSpc>
                <a:spcPct val="150000"/>
              </a:lnSpc>
              <a:buFontTx/>
              <a:buChar char="-"/>
            </a:pPr>
            <a:r>
              <a:rPr lang="de-DE" dirty="0" smtClean="0">
                <a:latin typeface="Arial" pitchFamily="34" charset="0"/>
                <a:cs typeface="Arial" pitchFamily="34" charset="0"/>
              </a:rPr>
              <a:t>Pädagogische und </a:t>
            </a:r>
            <a:r>
              <a:rPr lang="de-DE" smtClean="0">
                <a:latin typeface="Arial" pitchFamily="34" charset="0"/>
                <a:cs typeface="Arial" pitchFamily="34" charset="0"/>
              </a:rPr>
              <a:t>fachdidaktische Ausrichtung </a:t>
            </a:r>
            <a:r>
              <a:rPr lang="de-DE" dirty="0" smtClean="0">
                <a:latin typeface="Arial" pitchFamily="34" charset="0"/>
                <a:cs typeface="Arial" pitchFamily="34" charset="0"/>
              </a:rPr>
              <a:t>an den </a:t>
            </a:r>
            <a:r>
              <a:rPr lang="de-DE" dirty="0">
                <a:latin typeface="Arial" pitchFamily="34" charset="0"/>
                <a:cs typeface="Arial" pitchFamily="34" charset="0"/>
              </a:rPr>
              <a:t>Rahmenvorgaben für den Schulsport </a:t>
            </a:r>
          </a:p>
          <a:p>
            <a:pPr marL="285750" indent="-285750">
              <a:lnSpc>
                <a:spcPct val="150000"/>
              </a:lnSpc>
              <a:buFontTx/>
              <a:buChar char="-"/>
            </a:pPr>
            <a:r>
              <a:rPr lang="de-DE" dirty="0">
                <a:latin typeface="Arial" pitchFamily="34" charset="0"/>
                <a:cs typeface="Arial" pitchFamily="34" charset="0"/>
              </a:rPr>
              <a:t>Beibehaltung des Prinzips der </a:t>
            </a:r>
            <a:r>
              <a:rPr lang="de-DE" dirty="0" smtClean="0">
                <a:latin typeface="Arial" pitchFamily="34" charset="0"/>
                <a:cs typeface="Arial" pitchFamily="34" charset="0"/>
              </a:rPr>
              <a:t>Profilbildung </a:t>
            </a:r>
            <a:r>
              <a:rPr lang="de-DE" dirty="0">
                <a:latin typeface="Arial" pitchFamily="34" charset="0"/>
                <a:cs typeface="Arial" pitchFamily="34" charset="0"/>
              </a:rPr>
              <a:t>in der Oberstufe</a:t>
            </a:r>
          </a:p>
          <a:p>
            <a:pPr marL="285750" indent="-285750">
              <a:lnSpc>
                <a:spcPct val="150000"/>
              </a:lnSpc>
              <a:buFontTx/>
              <a:buChar char="-"/>
            </a:pPr>
            <a:r>
              <a:rPr lang="de-DE" dirty="0" smtClean="0">
                <a:latin typeface="Arial" pitchFamily="34" charset="0"/>
                <a:cs typeface="Arial" pitchFamily="34" charset="0"/>
              </a:rPr>
              <a:t>Erziehender Sportunterricht </a:t>
            </a:r>
            <a:r>
              <a:rPr lang="de-DE" dirty="0">
                <a:latin typeface="Arial" pitchFamily="34" charset="0"/>
                <a:cs typeface="Arial" pitchFamily="34" charset="0"/>
              </a:rPr>
              <a:t>als intentionale Ausrichtung</a:t>
            </a:r>
          </a:p>
          <a:p>
            <a:pPr marL="285750" indent="-285750">
              <a:lnSpc>
                <a:spcPct val="150000"/>
              </a:lnSpc>
              <a:buFontTx/>
              <a:buChar char="-"/>
            </a:pPr>
            <a:r>
              <a:rPr lang="de-DE" dirty="0">
                <a:latin typeface="Arial" pitchFamily="34" charset="0"/>
                <a:cs typeface="Arial" pitchFamily="34" charset="0"/>
              </a:rPr>
              <a:t>Bewegungsfelder und Sportbereiche als Strukturierung der inhaltlichen Kerne des Sportunterrichts</a:t>
            </a:r>
          </a:p>
          <a:p>
            <a:pPr marL="285750" indent="-285750">
              <a:lnSpc>
                <a:spcPct val="150000"/>
              </a:lnSpc>
              <a:buFontTx/>
              <a:buChar char="-"/>
            </a:pPr>
            <a:r>
              <a:rPr lang="de-DE" dirty="0">
                <a:latin typeface="Arial" pitchFamily="34" charset="0"/>
                <a:cs typeface="Arial" pitchFamily="34" charset="0"/>
              </a:rPr>
              <a:t>Konsequente Anknüpfung an die KLP der Sek I durch weitgehende Übernahme der Struktur</a:t>
            </a:r>
          </a:p>
          <a:p>
            <a:pPr>
              <a:lnSpc>
                <a:spcPct val="150000"/>
              </a:lnSpc>
            </a:pPr>
            <a:r>
              <a:rPr lang="de-DE" sz="2000" b="1" dirty="0">
                <a:latin typeface="Arial" pitchFamily="34" charset="0"/>
                <a:cs typeface="Arial" pitchFamily="34" charset="0"/>
                <a:sym typeface="Wingdings"/>
              </a:rPr>
              <a:t></a:t>
            </a:r>
            <a:r>
              <a:rPr lang="de-DE" sz="2000" b="1" dirty="0">
                <a:latin typeface="Arial" pitchFamily="34" charset="0"/>
                <a:cs typeface="Arial" pitchFamily="34" charset="0"/>
              </a:rPr>
              <a:t> Weitgehende Beibehaltung bewährter Prinzipien und Inhalte </a:t>
            </a:r>
            <a:endParaRPr lang="de-DE" sz="2000" b="1"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Gerade Verbindung 6"/>
          <p:cNvCxnSpPr/>
          <p:nvPr/>
        </p:nvCxnSpPr>
        <p:spPr>
          <a:xfrm>
            <a:off x="6228184" y="4545144"/>
            <a:ext cx="0" cy="180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Gerade Verbindung 5"/>
          <p:cNvCxnSpPr/>
          <p:nvPr/>
        </p:nvCxnSpPr>
        <p:spPr>
          <a:xfrm>
            <a:off x="3131840" y="4437112"/>
            <a:ext cx="0" cy="288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a:off x="3131840" y="2924944"/>
            <a:ext cx="0" cy="288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6228184" y="2920530"/>
            <a:ext cx="0" cy="252000"/>
          </a:xfrm>
          <a:prstGeom prst="line">
            <a:avLst/>
          </a:prstGeom>
        </p:spPr>
        <p:style>
          <a:lnRef idx="2">
            <a:schemeClr val="accent1"/>
          </a:lnRef>
          <a:fillRef idx="0">
            <a:schemeClr val="accent1"/>
          </a:fillRef>
          <a:effectRef idx="1">
            <a:schemeClr val="accent1"/>
          </a:effectRef>
          <a:fontRef idx="minor">
            <a:schemeClr val="tx1"/>
          </a:fontRef>
        </p:style>
      </p:cxnSp>
      <p:sp>
        <p:nvSpPr>
          <p:cNvPr id="2"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
        <p:nvSpPr>
          <p:cNvPr id="3" name="Titel 3"/>
          <p:cNvSpPr txBox="1">
            <a:spLocks/>
          </p:cNvSpPr>
          <p:nvPr/>
        </p:nvSpPr>
        <p:spPr>
          <a:xfrm>
            <a:off x="468000" y="1196640"/>
            <a:ext cx="8064360" cy="422405"/>
          </a:xfrm>
          <a:prstGeom prst="rect">
            <a:avLst/>
          </a:prstGeom>
          <a:noFill/>
          <a:ln>
            <a:noFill/>
          </a:ln>
        </p:spPr>
        <p:txBody>
          <a:bodyPr vert="horz" wrap="square" lIns="0" tIns="144000" rIns="0" bIns="0" anchor="t" anchorCtr="0" compatLnSpc="1">
            <a:spAutoFit/>
          </a:bodyPr>
          <a:lstStyle>
            <a:defPPr lvl="0">
              <a:buNone/>
              <a:defRPr/>
            </a:defPPr>
            <a:lvl1pPr marL="0" marR="0" lvl="0" indent="0" algn="l" rtl="0" hangingPunct="0">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de-DE" sz="2000" b="1" i="0" u="none" strike="noStrike" kern="1200" baseline="0">
                <a:ln>
                  <a:noFill/>
                </a:ln>
                <a:solidFill>
                  <a:srgbClr val="000000"/>
                </a:solidFill>
                <a:latin typeface="Arial-BoldMT" pitchFamily="18"/>
                <a:ea typeface="ＭＳ Ｐゴシック" pitchFamily="2"/>
              </a:defRPr>
            </a:lvl1pPr>
          </a:lstStyle>
          <a:p>
            <a:pPr marL="176213" indent="-176213" hangingPunct="1"/>
            <a:r>
              <a:rPr lang="de-DE" sz="1800" dirty="0" smtClean="0">
                <a:solidFill>
                  <a:srgbClr val="E2001A"/>
                </a:solidFill>
                <a:latin typeface="Arial" pitchFamily="34" charset="0"/>
                <a:cs typeface="Arial" pitchFamily="34" charset="0"/>
              </a:rPr>
              <a:t>Strukturelle Grundlagen</a:t>
            </a:r>
            <a:endParaRPr lang="de-DE" sz="1800" dirty="0">
              <a:latin typeface="Arial" pitchFamily="34" charset="0"/>
              <a:cs typeface="Arial" pitchFamily="34" charset="0"/>
            </a:endParaRPr>
          </a:p>
        </p:txBody>
      </p:sp>
      <p:cxnSp>
        <p:nvCxnSpPr>
          <p:cNvPr id="9" name="Gerade Verbindung 8"/>
          <p:cNvCxnSpPr/>
          <p:nvPr/>
        </p:nvCxnSpPr>
        <p:spPr>
          <a:xfrm>
            <a:off x="3131840" y="4725144"/>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p:nvCxnSpPr>
        <p:spPr>
          <a:xfrm>
            <a:off x="4572000" y="4729558"/>
            <a:ext cx="0" cy="283618"/>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uppieren 9"/>
          <p:cNvGrpSpPr/>
          <p:nvPr/>
        </p:nvGrpSpPr>
        <p:grpSpPr>
          <a:xfrm>
            <a:off x="3203848" y="1700807"/>
            <a:ext cx="2814986" cy="972000"/>
            <a:chOff x="1383201" y="1453032"/>
            <a:chExt cx="2814986" cy="748922"/>
          </a:xfrm>
          <a:solidFill>
            <a:schemeClr val="tx2">
              <a:lumMod val="60000"/>
              <a:lumOff val="40000"/>
            </a:schemeClr>
          </a:solidFill>
        </p:grpSpPr>
        <p:sp>
          <p:nvSpPr>
            <p:cNvPr id="11" name="Rechteck 10"/>
            <p:cNvSpPr/>
            <p:nvPr/>
          </p:nvSpPr>
          <p:spPr>
            <a:xfrm>
              <a:off x="1383201" y="1453033"/>
              <a:ext cx="2814986" cy="748921"/>
            </a:xfrm>
            <a:prstGeom prst="rect">
              <a:avLst/>
            </a:prstGeom>
            <a:grpFill/>
          </p:spPr>
          <p:style>
            <a:lnRef idx="3">
              <a:schemeClr val="lt1">
                <a:hueOff val="0"/>
                <a:satOff val="0"/>
                <a:lumOff val="0"/>
                <a:alphaOff val="0"/>
              </a:schemeClr>
            </a:lnRef>
            <a:fillRef idx="1">
              <a:schemeClr val="accent1">
                <a:alpha val="80000"/>
                <a:hueOff val="0"/>
                <a:satOff val="0"/>
                <a:lumOff val="0"/>
                <a:alphaOff val="0"/>
              </a:schemeClr>
            </a:fillRef>
            <a:effectRef idx="1">
              <a:schemeClr val="accent1">
                <a:alpha val="80000"/>
                <a:hueOff val="0"/>
                <a:satOff val="0"/>
                <a:lumOff val="0"/>
                <a:alphaOff val="0"/>
              </a:schemeClr>
            </a:effectRef>
            <a:fontRef idx="minor">
              <a:schemeClr val="lt1"/>
            </a:fontRef>
          </p:style>
        </p:sp>
        <p:sp>
          <p:nvSpPr>
            <p:cNvPr id="12" name="Rechteck 11"/>
            <p:cNvSpPr/>
            <p:nvPr/>
          </p:nvSpPr>
          <p:spPr>
            <a:xfrm>
              <a:off x="1383201" y="1453032"/>
              <a:ext cx="2814986" cy="72000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de-DE" kern="1200" dirty="0" smtClean="0"/>
                <a:t>Umfassende Handlungskompetenz in Bewegung, Spiel und Sport</a:t>
              </a:r>
              <a:endParaRPr lang="de-DE" kern="1200" dirty="0"/>
            </a:p>
          </p:txBody>
        </p:sp>
      </p:grpSp>
      <p:grpSp>
        <p:nvGrpSpPr>
          <p:cNvPr id="13" name="Gruppieren 12"/>
          <p:cNvGrpSpPr/>
          <p:nvPr/>
        </p:nvGrpSpPr>
        <p:grpSpPr>
          <a:xfrm>
            <a:off x="1835696" y="3186450"/>
            <a:ext cx="2412000" cy="1224000"/>
            <a:chOff x="1021585" y="1592416"/>
            <a:chExt cx="2069274" cy="1034637"/>
          </a:xfrm>
          <a:solidFill>
            <a:schemeClr val="tx2">
              <a:lumMod val="60000"/>
              <a:lumOff val="40000"/>
            </a:schemeClr>
          </a:solidFill>
        </p:grpSpPr>
        <p:sp>
          <p:nvSpPr>
            <p:cNvPr id="15" name="Rechteck 14"/>
            <p:cNvSpPr/>
            <p:nvPr/>
          </p:nvSpPr>
          <p:spPr>
            <a:xfrm>
              <a:off x="1021585" y="1592416"/>
              <a:ext cx="2069274" cy="1034637"/>
            </a:xfrm>
            <a:prstGeom prst="rect">
              <a:avLst/>
            </a:prstGeom>
            <a:grpFill/>
          </p:spPr>
          <p:style>
            <a:lnRef idx="3">
              <a:schemeClr val="lt1">
                <a:hueOff val="0"/>
                <a:satOff val="0"/>
                <a:lumOff val="0"/>
                <a:alphaOff val="0"/>
              </a:schemeClr>
            </a:lnRef>
            <a:fillRef idx="1">
              <a:schemeClr val="accent1">
                <a:alpha val="80000"/>
                <a:hueOff val="0"/>
                <a:satOff val="0"/>
                <a:lumOff val="0"/>
                <a:alphaOff val="0"/>
              </a:schemeClr>
            </a:fillRef>
            <a:effectRef idx="1">
              <a:schemeClr val="accent1">
                <a:alpha val="80000"/>
                <a:hueOff val="0"/>
                <a:satOff val="0"/>
                <a:lumOff val="0"/>
                <a:alphaOff val="0"/>
              </a:schemeClr>
            </a:effectRef>
            <a:fontRef idx="minor">
              <a:schemeClr val="lt1"/>
            </a:fontRef>
          </p:style>
        </p:sp>
        <p:sp>
          <p:nvSpPr>
            <p:cNvPr id="16" name="Rechteck 15"/>
            <p:cNvSpPr/>
            <p:nvPr/>
          </p:nvSpPr>
          <p:spPr>
            <a:xfrm>
              <a:off x="1021585" y="1592416"/>
              <a:ext cx="2069274" cy="103463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de-DE" b="1" kern="1200" dirty="0" smtClean="0"/>
                <a:t>Kompetenzbereiche (Prozesse)</a:t>
              </a:r>
              <a:endParaRPr lang="de-DE" b="1" kern="1200" dirty="0"/>
            </a:p>
          </p:txBody>
        </p:sp>
      </p:grpSp>
      <p:grpSp>
        <p:nvGrpSpPr>
          <p:cNvPr id="17" name="Gruppieren 16"/>
          <p:cNvGrpSpPr/>
          <p:nvPr/>
        </p:nvGrpSpPr>
        <p:grpSpPr>
          <a:xfrm>
            <a:off x="5004048" y="3157306"/>
            <a:ext cx="2412000" cy="1368000"/>
            <a:chOff x="3817" y="2240427"/>
            <a:chExt cx="2448000" cy="1207798"/>
          </a:xfrm>
          <a:solidFill>
            <a:schemeClr val="tx2">
              <a:lumMod val="60000"/>
              <a:lumOff val="40000"/>
            </a:schemeClr>
          </a:solidFill>
        </p:grpSpPr>
        <p:sp>
          <p:nvSpPr>
            <p:cNvPr id="18" name="Rechteck 17"/>
            <p:cNvSpPr/>
            <p:nvPr/>
          </p:nvSpPr>
          <p:spPr>
            <a:xfrm>
              <a:off x="3817" y="2240427"/>
              <a:ext cx="2415596" cy="1207798"/>
            </a:xfrm>
            <a:prstGeom prst="rect">
              <a:avLst/>
            </a:prstGeom>
            <a:grpFill/>
          </p:spPr>
          <p:style>
            <a:lnRef idx="3">
              <a:schemeClr val="lt1">
                <a:hueOff val="0"/>
                <a:satOff val="0"/>
                <a:lumOff val="0"/>
                <a:alphaOff val="0"/>
              </a:schemeClr>
            </a:lnRef>
            <a:fillRef idx="1">
              <a:schemeClr val="accent1">
                <a:alpha val="80000"/>
                <a:hueOff val="0"/>
                <a:satOff val="0"/>
                <a:lumOff val="0"/>
                <a:alphaOff val="0"/>
              </a:schemeClr>
            </a:fillRef>
            <a:effectRef idx="1">
              <a:schemeClr val="accent1">
                <a:alpha val="80000"/>
                <a:hueOff val="0"/>
                <a:satOff val="0"/>
                <a:lumOff val="0"/>
                <a:alphaOff val="0"/>
              </a:schemeClr>
            </a:effectRef>
            <a:fontRef idx="minor">
              <a:schemeClr val="lt1"/>
            </a:fontRef>
          </p:style>
        </p:sp>
        <p:sp>
          <p:nvSpPr>
            <p:cNvPr id="19" name="Rechteck 18"/>
            <p:cNvSpPr/>
            <p:nvPr/>
          </p:nvSpPr>
          <p:spPr>
            <a:xfrm>
              <a:off x="3817" y="2240427"/>
              <a:ext cx="2448000" cy="120779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de-DE" b="1" kern="1200" dirty="0" smtClean="0"/>
                <a:t>Inhaltsfelder/ Bewegungsfelder und Sportbereiche (Gegenstände)</a:t>
              </a:r>
              <a:endParaRPr lang="de-DE" b="1" kern="1200" dirty="0"/>
            </a:p>
          </p:txBody>
        </p:sp>
      </p:grpSp>
      <p:grpSp>
        <p:nvGrpSpPr>
          <p:cNvPr id="20" name="Gruppieren 19"/>
          <p:cNvGrpSpPr/>
          <p:nvPr/>
        </p:nvGrpSpPr>
        <p:grpSpPr>
          <a:xfrm>
            <a:off x="2901143" y="4993144"/>
            <a:ext cx="3399049" cy="1100152"/>
            <a:chOff x="0" y="3632366"/>
            <a:chExt cx="7086130" cy="2056287"/>
          </a:xfrm>
          <a:solidFill>
            <a:schemeClr val="tx2">
              <a:lumMod val="60000"/>
              <a:lumOff val="40000"/>
            </a:schemeClr>
          </a:solidFill>
        </p:grpSpPr>
        <p:sp>
          <p:nvSpPr>
            <p:cNvPr id="21" name="Rechteck 20"/>
            <p:cNvSpPr/>
            <p:nvPr/>
          </p:nvSpPr>
          <p:spPr>
            <a:xfrm>
              <a:off x="0" y="3632366"/>
              <a:ext cx="7086130" cy="2056287"/>
            </a:xfrm>
            <a:prstGeom prst="rect">
              <a:avLst/>
            </a:prstGeom>
            <a:grpFill/>
          </p:spPr>
          <p:style>
            <a:lnRef idx="3">
              <a:schemeClr val="lt1">
                <a:hueOff val="0"/>
                <a:satOff val="0"/>
                <a:lumOff val="0"/>
                <a:alphaOff val="0"/>
              </a:schemeClr>
            </a:lnRef>
            <a:fillRef idx="1">
              <a:schemeClr val="accent1">
                <a:alpha val="80000"/>
                <a:hueOff val="0"/>
                <a:satOff val="0"/>
                <a:lumOff val="0"/>
                <a:alphaOff val="0"/>
              </a:schemeClr>
            </a:fillRef>
            <a:effectRef idx="1">
              <a:schemeClr val="accent1">
                <a:alpha val="80000"/>
                <a:hueOff val="0"/>
                <a:satOff val="0"/>
                <a:lumOff val="0"/>
                <a:alphaOff val="0"/>
              </a:schemeClr>
            </a:effectRef>
            <a:fontRef idx="minor">
              <a:schemeClr val="lt1"/>
            </a:fontRef>
          </p:style>
        </p:sp>
        <p:sp>
          <p:nvSpPr>
            <p:cNvPr id="22" name="Rechteck 21"/>
            <p:cNvSpPr/>
            <p:nvPr/>
          </p:nvSpPr>
          <p:spPr>
            <a:xfrm>
              <a:off x="0" y="3632366"/>
              <a:ext cx="7086130" cy="205628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DE" sz="2000" kern="1200" dirty="0" smtClean="0"/>
                <a:t>Kompetenzerwartungen (</a:t>
              </a:r>
              <a:r>
                <a:rPr lang="de-DE" sz="1200" kern="1200" dirty="0" smtClean="0"/>
                <a:t>Verknüpfung von Prozessen und Gegenständen</a:t>
              </a:r>
              <a:r>
                <a:rPr lang="de-DE" sz="2000" kern="1200" dirty="0" smtClean="0"/>
                <a:t>)</a:t>
              </a:r>
              <a:endParaRPr lang="de-DE" sz="2000" kern="1200" dirty="0"/>
            </a:p>
          </p:txBody>
        </p:sp>
      </p:grpSp>
      <p:cxnSp>
        <p:nvCxnSpPr>
          <p:cNvPr id="23" name="Gerade Verbindung 22"/>
          <p:cNvCxnSpPr/>
          <p:nvPr/>
        </p:nvCxnSpPr>
        <p:spPr>
          <a:xfrm>
            <a:off x="3131840" y="2924944"/>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a:off x="4572000" y="2641326"/>
            <a:ext cx="0" cy="283618"/>
          </a:xfrm>
          <a:prstGeom prst="line">
            <a:avLst/>
          </a:prstGeom>
        </p:spPr>
        <p:style>
          <a:lnRef idx="1">
            <a:schemeClr val="accent1"/>
          </a:lnRef>
          <a:fillRef idx="0">
            <a:schemeClr val="accent1"/>
          </a:fillRef>
          <a:effectRef idx="0">
            <a:schemeClr val="accent1"/>
          </a:effectRef>
          <a:fontRef idx="minor">
            <a:schemeClr val="tx1"/>
          </a:fontRef>
        </p:style>
      </p:cxnSp>
      <p:sp>
        <p:nvSpPr>
          <p:cNvPr id="27"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8A778D53-E33D-4275-ADBB-3B26E0BA3313}" type="slidenum">
              <a:rPr lang="de-DE" smtClean="0"/>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5</a:t>
            </a:fld>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extLst>
      <p:ext uri="{BB962C8B-B14F-4D97-AF65-F5344CB8AC3E}">
        <p14:creationId xmlns:p14="http://schemas.microsoft.com/office/powerpoint/2010/main" val="31259525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name="I. Die wichtigsten Neuerungen (I)  - Anpassung fachlicher Anforderungen (z.B. Aktualisierung)  - Konsequente Output-Orientierung und Konzentration auf den fachlichen Kern („Was können Schülerinnen und Schüler im Fach EW hinterher mehr als vorher?“)   - Durchgängige Kompetenzorientierung und expliziter Ausweis der vier Kompetenzbereiche (Sach-, Methoden-, Urteils- und Handlungskompetenz)  ">
    <p:spTree>
      <p:nvGrpSpPr>
        <p:cNvPr id="1" name=""/>
        <p:cNvGrpSpPr/>
        <p:nvPr/>
      </p:nvGrpSpPr>
      <p:grpSpPr>
        <a:xfrm>
          <a:off x="0" y="0"/>
          <a:ext cx="0" cy="0"/>
          <a:chOff x="0" y="0"/>
          <a:chExt cx="0" cy="0"/>
        </a:xfrm>
      </p:grpSpPr>
      <p:sp>
        <p:nvSpPr>
          <p:cNvPr id="6" name="Abgerundetes Rechteck 5"/>
          <p:cNvSpPr/>
          <p:nvPr/>
        </p:nvSpPr>
        <p:spPr>
          <a:xfrm rot="10800000">
            <a:off x="611560" y="2852936"/>
            <a:ext cx="2952328" cy="288032"/>
          </a:xfrm>
          <a:prstGeom prst="roundRect">
            <a:avLst/>
          </a:prstGeom>
          <a:solidFill>
            <a:srgbClr val="33CC33">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F4B6B41B-CE52-4727-AADD-C1769C638F5B}"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6</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1"/>
            <a:ext cx="8064360" cy="2084399"/>
          </a:xfrm>
        </p:spPr>
        <p:txBody>
          <a:bodyPr wrap="square" tIns="144000">
            <a:spAutoFit/>
          </a:bodyPr>
          <a:lstStyle>
            <a:defPPr lvl="0">
              <a:buNone/>
            </a:defPPr>
            <a:lvl1pPr lvl="0">
              <a:buNone/>
            </a:lvl1pPr>
          </a:lstStyle>
          <a:p>
            <a:pPr lvl="0" hangingPunct="1">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de-DE" sz="1800" dirty="0">
                <a:solidFill>
                  <a:srgbClr val="E2001A"/>
                </a:solidFill>
                <a:latin typeface="Arial" pitchFamily="34" charset="0"/>
                <a:cs typeface="Arial" pitchFamily="34" charset="0"/>
              </a:rPr>
              <a:t>2</a:t>
            </a:r>
            <a:r>
              <a:rPr lang="de-DE" sz="1800" dirty="0" smtClean="0">
                <a:solidFill>
                  <a:srgbClr val="E2001A"/>
                </a:solidFill>
                <a:latin typeface="Arial" pitchFamily="34" charset="0"/>
                <a:cs typeface="Arial" pitchFamily="34" charset="0"/>
              </a:rPr>
              <a:t>. </a:t>
            </a:r>
            <a:r>
              <a:rPr lang="de-DE" sz="1800" dirty="0">
                <a:solidFill>
                  <a:srgbClr val="E2001A"/>
                </a:solidFill>
                <a:latin typeface="Arial" pitchFamily="34" charset="0"/>
                <a:cs typeface="Arial" pitchFamily="34" charset="0"/>
              </a:rPr>
              <a:t>Die wichtigsten Neuerungen </a:t>
            </a:r>
            <a:r>
              <a:rPr lang="de-DE" sz="1800" dirty="0" smtClean="0">
                <a:solidFill>
                  <a:srgbClr val="E2001A"/>
                </a:solidFill>
                <a:latin typeface="Arial" pitchFamily="34" charset="0"/>
                <a:cs typeface="Arial" pitchFamily="34" charset="0"/>
              </a:rPr>
              <a:t>(</a:t>
            </a:r>
            <a:r>
              <a:rPr lang="de-DE" sz="1800" dirty="0">
                <a:solidFill>
                  <a:srgbClr val="E2001A"/>
                </a:solidFill>
                <a:latin typeface="Arial" pitchFamily="34" charset="0"/>
                <a:cs typeface="Arial" pitchFamily="34" charset="0"/>
              </a:rPr>
              <a:t>a</a:t>
            </a:r>
            <a:r>
              <a:rPr lang="de-DE" sz="1800" dirty="0" smtClean="0">
                <a:solidFill>
                  <a:srgbClr val="E2001A"/>
                </a:solidFill>
                <a:latin typeface="Arial" pitchFamily="34" charset="0"/>
                <a:cs typeface="Arial" pitchFamily="34" charset="0"/>
              </a:rPr>
              <a:t>)</a:t>
            </a:r>
            <a:br>
              <a:rPr lang="de-DE" sz="1800" dirty="0" smtClean="0">
                <a:solidFill>
                  <a:srgbClr val="E2001A"/>
                </a:solidFill>
                <a:latin typeface="Arial" pitchFamily="34" charset="0"/>
                <a:cs typeface="Arial" pitchFamily="34" charset="0"/>
              </a:rPr>
            </a:b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endParaRPr lang="de-DE" sz="1800" b="0" dirty="0">
              <a:latin typeface="Arial" pitchFamily="34" charset="0"/>
              <a:cs typeface="Arial" pitchFamily="34" charset="0"/>
            </a:endParaRPr>
          </a:p>
        </p:txBody>
      </p:sp>
      <p:sp>
        <p:nvSpPr>
          <p:cNvPr id="8" name="Rechteck 7"/>
          <p:cNvSpPr/>
          <p:nvPr/>
        </p:nvSpPr>
        <p:spPr>
          <a:xfrm>
            <a:off x="467544" y="1988840"/>
            <a:ext cx="8064896" cy="3970318"/>
          </a:xfrm>
          <a:prstGeom prst="rect">
            <a:avLst/>
          </a:prstGeom>
        </p:spPr>
        <p:txBody>
          <a:bodyPr wrap="square">
            <a:spAutoFit/>
          </a:bodyPr>
          <a:lstStyle/>
          <a:p>
            <a:pPr marL="182563" indent="-182563">
              <a:buFont typeface="Wingdings" pitchFamily="2" charset="2"/>
              <a:buChar char="§"/>
            </a:pPr>
            <a:r>
              <a:rPr lang="de-DE" dirty="0" smtClean="0">
                <a:latin typeface="Arial" pitchFamily="34" charset="0"/>
                <a:cs typeface="Arial" pitchFamily="34" charset="0"/>
              </a:rPr>
              <a:t>Durchgängige </a:t>
            </a:r>
            <a:r>
              <a:rPr lang="de-DE" dirty="0">
                <a:latin typeface="Arial" pitchFamily="34" charset="0"/>
                <a:cs typeface="Arial" pitchFamily="34" charset="0"/>
              </a:rPr>
              <a:t>Kompetenzorientierung </a:t>
            </a:r>
            <a:r>
              <a:rPr lang="de-DE" dirty="0" smtClean="0">
                <a:latin typeface="Arial" pitchFamily="34" charset="0"/>
                <a:cs typeface="Arial" pitchFamily="34" charset="0"/>
              </a:rPr>
              <a:t>in </a:t>
            </a:r>
            <a:r>
              <a:rPr lang="de-DE" b="1" dirty="0">
                <a:latin typeface="Arial" pitchFamily="34" charset="0"/>
                <a:cs typeface="Arial" pitchFamily="34" charset="0"/>
              </a:rPr>
              <a:t>vier</a:t>
            </a:r>
            <a:r>
              <a:rPr lang="de-DE" dirty="0">
                <a:latin typeface="Arial" pitchFamily="34" charset="0"/>
                <a:cs typeface="Arial" pitchFamily="34" charset="0"/>
              </a:rPr>
              <a:t> Kompetenzbereichen </a:t>
            </a:r>
            <a:endParaRPr lang="de-DE" dirty="0" smtClean="0">
              <a:latin typeface="Arial" pitchFamily="34" charset="0"/>
              <a:cs typeface="Arial" pitchFamily="34" charset="0"/>
            </a:endParaRPr>
          </a:p>
          <a:p>
            <a:pPr marL="182563" indent="-182563"/>
            <a:endParaRPr lang="de-DE" dirty="0" smtClean="0">
              <a:latin typeface="Arial" pitchFamily="34" charset="0"/>
              <a:cs typeface="Arial" pitchFamily="34" charset="0"/>
            </a:endParaRPr>
          </a:p>
          <a:p>
            <a:pPr marL="639763" lvl="1" indent="-182563">
              <a:buFont typeface="Wingdings" pitchFamily="2" charset="2"/>
              <a:buChar char="§"/>
            </a:pPr>
            <a:r>
              <a:rPr lang="de-DE" b="1" dirty="0">
                <a:solidFill>
                  <a:schemeClr val="tx2"/>
                </a:solidFill>
                <a:latin typeface="Arial" panose="020B0604020202020204" pitchFamily="34" charset="0"/>
                <a:cs typeface="Arial" panose="020B0604020202020204" pitchFamily="34" charset="0"/>
              </a:rPr>
              <a:t>Bewegungs- und Wahrnehmungskompetenz</a:t>
            </a:r>
          </a:p>
          <a:p>
            <a:pPr marL="639763" lvl="1" indent="-182563">
              <a:buFont typeface="Wingdings" pitchFamily="2" charset="2"/>
              <a:buChar char="§"/>
            </a:pPr>
            <a:r>
              <a:rPr lang="de-DE" b="1" dirty="0">
                <a:solidFill>
                  <a:schemeClr val="accent4">
                    <a:lumMod val="75000"/>
                  </a:schemeClr>
                </a:solidFill>
                <a:latin typeface="Arial" panose="020B0604020202020204" pitchFamily="34" charset="0"/>
                <a:cs typeface="Arial" panose="020B0604020202020204" pitchFamily="34" charset="0"/>
              </a:rPr>
              <a:t>Sachkompetenz</a:t>
            </a:r>
            <a:endParaRPr lang="de-DE" b="1" dirty="0" smtClean="0">
              <a:solidFill>
                <a:schemeClr val="accent4">
                  <a:lumMod val="75000"/>
                </a:schemeClr>
              </a:solidFill>
              <a:latin typeface="Arial" panose="020B0604020202020204" pitchFamily="34" charset="0"/>
              <a:cs typeface="Arial" panose="020B0604020202020204" pitchFamily="34" charset="0"/>
            </a:endParaRPr>
          </a:p>
          <a:p>
            <a:pPr marL="639763" lvl="1" indent="-182563">
              <a:buFont typeface="Wingdings" pitchFamily="2" charset="2"/>
              <a:buChar char="§"/>
            </a:pPr>
            <a:r>
              <a:rPr lang="de-DE" b="1" dirty="0" smtClean="0">
                <a:solidFill>
                  <a:schemeClr val="tx2"/>
                </a:solidFill>
                <a:latin typeface="Arial" panose="020B0604020202020204" pitchFamily="34" charset="0"/>
                <a:cs typeface="Arial" panose="020B0604020202020204" pitchFamily="34" charset="0"/>
              </a:rPr>
              <a:t>Methodenkompetenz</a:t>
            </a:r>
            <a:endParaRPr lang="de-DE" b="1" dirty="0">
              <a:solidFill>
                <a:schemeClr val="tx2"/>
              </a:solidFill>
              <a:latin typeface="Arial" panose="020B0604020202020204" pitchFamily="34" charset="0"/>
              <a:cs typeface="Arial" panose="020B0604020202020204" pitchFamily="34" charset="0"/>
            </a:endParaRPr>
          </a:p>
          <a:p>
            <a:pPr marL="639763" lvl="1" indent="-182563">
              <a:buFont typeface="Wingdings" pitchFamily="2" charset="2"/>
              <a:buChar char="§"/>
            </a:pPr>
            <a:r>
              <a:rPr lang="de-DE" b="1" dirty="0">
                <a:solidFill>
                  <a:schemeClr val="tx2"/>
                </a:solidFill>
                <a:latin typeface="Arial" panose="020B0604020202020204" pitchFamily="34" charset="0"/>
                <a:cs typeface="Arial" panose="020B0604020202020204" pitchFamily="34" charset="0"/>
              </a:rPr>
              <a:t>Urteilskompetenz </a:t>
            </a:r>
            <a:endParaRPr lang="de-DE" sz="800" b="1" dirty="0">
              <a:latin typeface="Arial" panose="020B0604020202020204" pitchFamily="34" charset="0"/>
              <a:cs typeface="Arial" panose="020B0604020202020204" pitchFamily="34" charset="0"/>
            </a:endParaRPr>
          </a:p>
          <a:p>
            <a:pPr lvl="1"/>
            <a:endParaRPr lang="de-DE" b="1" dirty="0" smtClean="0">
              <a:solidFill>
                <a:schemeClr val="accent1"/>
              </a:solidFill>
              <a:latin typeface="Arial" panose="020B0604020202020204" pitchFamily="34" charset="0"/>
              <a:cs typeface="Arial" panose="020B0604020202020204" pitchFamily="34" charset="0"/>
            </a:endParaRPr>
          </a:p>
          <a:p>
            <a:pPr>
              <a:buFont typeface="Arial" pitchFamily="34" charset="0"/>
              <a:buChar char="•"/>
            </a:pPr>
            <a:endParaRPr lang="de-DE" dirty="0" smtClean="0">
              <a:latin typeface="Arial" pitchFamily="34" charset="0"/>
              <a:cs typeface="Arial" pitchFamily="34" charset="0"/>
              <a:sym typeface="Wingdings"/>
            </a:endParaRPr>
          </a:p>
          <a:p>
            <a:pPr marL="182563" indent="-182563">
              <a:buFont typeface="Wingdings" pitchFamily="2" charset="2"/>
              <a:buChar char="§"/>
            </a:pPr>
            <a:r>
              <a:rPr lang="de-DE" b="1" dirty="0" smtClean="0">
                <a:latin typeface="Arial" pitchFamily="34" charset="0"/>
                <a:cs typeface="Arial" pitchFamily="34" charset="0"/>
                <a:sym typeface="Wingdings"/>
              </a:rPr>
              <a:t> </a:t>
            </a:r>
            <a:r>
              <a:rPr lang="de-DE" b="1" dirty="0">
                <a:latin typeface="Arial" pitchFamily="34" charset="0"/>
                <a:cs typeface="Arial" pitchFamily="34" charset="0"/>
              </a:rPr>
              <a:t>verbindliche </a:t>
            </a:r>
            <a:r>
              <a:rPr lang="de-DE" dirty="0">
                <a:latin typeface="Arial" pitchFamily="34" charset="0"/>
                <a:cs typeface="Arial" pitchFamily="34" charset="0"/>
              </a:rPr>
              <a:t>bewegungsfeld</a:t>
            </a:r>
            <a:r>
              <a:rPr lang="de-DE" u="sng" dirty="0">
                <a:latin typeface="Arial" pitchFamily="34" charset="0"/>
                <a:cs typeface="Arial" pitchFamily="34" charset="0"/>
              </a:rPr>
              <a:t>übergreifende</a:t>
            </a:r>
            <a:r>
              <a:rPr lang="de-DE" dirty="0">
                <a:latin typeface="Arial" pitchFamily="34" charset="0"/>
                <a:cs typeface="Arial" pitchFamily="34" charset="0"/>
              </a:rPr>
              <a:t> Kompetenzerwartungen über den gesamten Verlauf der Sek II, sowohl </a:t>
            </a:r>
            <a:r>
              <a:rPr lang="de-DE" dirty="0" smtClean="0">
                <a:latin typeface="Arial" pitchFamily="34" charset="0"/>
                <a:cs typeface="Arial" pitchFamily="34" charset="0"/>
              </a:rPr>
              <a:t>in der </a:t>
            </a:r>
            <a:r>
              <a:rPr lang="de-DE" dirty="0" err="1" smtClean="0">
                <a:latin typeface="Arial" pitchFamily="34" charset="0"/>
                <a:cs typeface="Arial" pitchFamily="34" charset="0"/>
              </a:rPr>
              <a:t>EPh</a:t>
            </a:r>
            <a:r>
              <a:rPr lang="de-DE" dirty="0" smtClean="0">
                <a:latin typeface="Arial" pitchFamily="34" charset="0"/>
                <a:cs typeface="Arial" pitchFamily="34" charset="0"/>
              </a:rPr>
              <a:t> als </a:t>
            </a:r>
            <a:r>
              <a:rPr lang="de-DE" dirty="0">
                <a:latin typeface="Arial" pitchFamily="34" charset="0"/>
                <a:cs typeface="Arial" pitchFamily="34" charset="0"/>
              </a:rPr>
              <a:t>auch </a:t>
            </a:r>
            <a:r>
              <a:rPr lang="de-DE" dirty="0" smtClean="0">
                <a:latin typeface="Arial" pitchFamily="34" charset="0"/>
                <a:cs typeface="Arial" pitchFamily="34" charset="0"/>
              </a:rPr>
              <a:t>in der </a:t>
            </a:r>
            <a:r>
              <a:rPr lang="de-DE" dirty="0" err="1" smtClean="0">
                <a:latin typeface="Arial" pitchFamily="34" charset="0"/>
                <a:cs typeface="Arial" pitchFamily="34" charset="0"/>
              </a:rPr>
              <a:t>QPh</a:t>
            </a:r>
            <a:r>
              <a:rPr lang="de-DE" dirty="0" smtClean="0">
                <a:latin typeface="Arial" pitchFamily="34" charset="0"/>
                <a:cs typeface="Arial" pitchFamily="34" charset="0"/>
              </a:rPr>
              <a:t> (LK und GK)</a:t>
            </a:r>
          </a:p>
          <a:p>
            <a:pPr>
              <a:buFont typeface="Arial" pitchFamily="34" charset="0"/>
              <a:buChar char="•"/>
            </a:pPr>
            <a:endParaRPr lang="de-DE" dirty="0" smtClean="0">
              <a:latin typeface="Arial" pitchFamily="34" charset="0"/>
              <a:cs typeface="Arial" pitchFamily="34" charset="0"/>
              <a:sym typeface="Wingdings"/>
            </a:endParaRPr>
          </a:p>
          <a:p>
            <a:pPr marL="182563" indent="-182563">
              <a:buFont typeface="Wingdings" pitchFamily="2" charset="2"/>
              <a:buChar char="§"/>
            </a:pPr>
            <a:r>
              <a:rPr lang="de-DE" dirty="0" smtClean="0">
                <a:latin typeface="Arial" pitchFamily="34" charset="0"/>
                <a:cs typeface="Arial" pitchFamily="34" charset="0"/>
                <a:sym typeface="Wingdings"/>
              </a:rPr>
              <a:t> </a:t>
            </a:r>
            <a:r>
              <a:rPr lang="de-DE" b="1" dirty="0">
                <a:latin typeface="Arial" pitchFamily="34" charset="0"/>
                <a:cs typeface="Arial" pitchFamily="34" charset="0"/>
              </a:rPr>
              <a:t>verbindliche</a:t>
            </a:r>
            <a:r>
              <a:rPr lang="de-DE" dirty="0">
                <a:latin typeface="Arial" pitchFamily="34" charset="0"/>
                <a:cs typeface="Arial" pitchFamily="34" charset="0"/>
              </a:rPr>
              <a:t> bewegungsfeld</a:t>
            </a:r>
            <a:r>
              <a:rPr lang="de-DE" u="sng" dirty="0">
                <a:latin typeface="Arial" pitchFamily="34" charset="0"/>
                <a:cs typeface="Arial" pitchFamily="34" charset="0"/>
              </a:rPr>
              <a:t>spezifische</a:t>
            </a:r>
            <a:r>
              <a:rPr lang="de-DE" dirty="0">
                <a:latin typeface="Arial" pitchFamily="34" charset="0"/>
                <a:cs typeface="Arial" pitchFamily="34" charset="0"/>
              </a:rPr>
              <a:t> </a:t>
            </a:r>
            <a:r>
              <a:rPr lang="de-DE" dirty="0" smtClean="0">
                <a:latin typeface="Arial" pitchFamily="34" charset="0"/>
                <a:cs typeface="Arial" pitchFamily="34" charset="0"/>
              </a:rPr>
              <a:t>fachliche Anforderungen </a:t>
            </a:r>
            <a:r>
              <a:rPr lang="de-DE" dirty="0">
                <a:latin typeface="Arial" pitchFamily="34" charset="0"/>
                <a:cs typeface="Arial" pitchFamily="34" charset="0"/>
              </a:rPr>
              <a:t>sowohl </a:t>
            </a:r>
            <a:r>
              <a:rPr lang="de-DE" dirty="0" smtClean="0">
                <a:latin typeface="Arial" pitchFamily="34" charset="0"/>
                <a:cs typeface="Arial" pitchFamily="34" charset="0"/>
              </a:rPr>
              <a:t>in der </a:t>
            </a:r>
            <a:r>
              <a:rPr lang="de-DE" dirty="0" err="1" smtClean="0">
                <a:latin typeface="Arial" pitchFamily="34" charset="0"/>
                <a:cs typeface="Arial" pitchFamily="34" charset="0"/>
              </a:rPr>
              <a:t>EPh</a:t>
            </a:r>
            <a:r>
              <a:rPr lang="de-DE" dirty="0" smtClean="0">
                <a:latin typeface="Arial" pitchFamily="34" charset="0"/>
                <a:cs typeface="Arial" pitchFamily="34" charset="0"/>
              </a:rPr>
              <a:t> </a:t>
            </a:r>
            <a:r>
              <a:rPr lang="de-DE" dirty="0">
                <a:latin typeface="Arial" pitchFamily="34" charset="0"/>
                <a:cs typeface="Arial" pitchFamily="34" charset="0"/>
              </a:rPr>
              <a:t>als auch </a:t>
            </a:r>
            <a:r>
              <a:rPr lang="de-DE" dirty="0" smtClean="0">
                <a:latin typeface="Arial" pitchFamily="34" charset="0"/>
                <a:cs typeface="Arial" pitchFamily="34" charset="0"/>
              </a:rPr>
              <a:t>in der </a:t>
            </a:r>
            <a:r>
              <a:rPr lang="de-DE" dirty="0" err="1" smtClean="0">
                <a:latin typeface="Arial" pitchFamily="34" charset="0"/>
                <a:cs typeface="Arial" pitchFamily="34" charset="0"/>
              </a:rPr>
              <a:t>QPh</a:t>
            </a:r>
            <a:r>
              <a:rPr lang="de-DE" dirty="0" smtClean="0">
                <a:latin typeface="Arial" pitchFamily="34" charset="0"/>
                <a:cs typeface="Arial" pitchFamily="34" charset="0"/>
              </a:rPr>
              <a:t> (LK und GK) </a:t>
            </a:r>
            <a:endParaRPr lang="de-DE" dirty="0"/>
          </a:p>
        </p:txBody>
      </p:sp>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grpSp>
        <p:nvGrpSpPr>
          <p:cNvPr id="14" name="Gruppieren 13"/>
          <p:cNvGrpSpPr/>
          <p:nvPr/>
        </p:nvGrpSpPr>
        <p:grpSpPr>
          <a:xfrm>
            <a:off x="3563888" y="2780928"/>
            <a:ext cx="4765969" cy="936104"/>
            <a:chOff x="3059832" y="2780928"/>
            <a:chExt cx="5256583" cy="936104"/>
          </a:xfrm>
        </p:grpSpPr>
        <p:sp>
          <p:nvSpPr>
            <p:cNvPr id="12" name="Flussdiagramm: Grenzstelle 11"/>
            <p:cNvSpPr/>
            <p:nvPr/>
          </p:nvSpPr>
          <p:spPr>
            <a:xfrm>
              <a:off x="6077814" y="2780928"/>
              <a:ext cx="2144356" cy="936104"/>
            </a:xfrm>
            <a:prstGeom prst="flowChartTerminator">
              <a:avLst/>
            </a:prstGeom>
            <a:solidFill>
              <a:srgbClr val="33CC3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de-DE"/>
            </a:p>
          </p:txBody>
        </p:sp>
        <p:sp>
          <p:nvSpPr>
            <p:cNvPr id="9" name="Textfeld 8"/>
            <p:cNvSpPr txBox="1"/>
            <p:nvPr/>
          </p:nvSpPr>
          <p:spPr>
            <a:xfrm>
              <a:off x="5940152" y="2852936"/>
              <a:ext cx="2376263" cy="646331"/>
            </a:xfrm>
            <a:prstGeom prst="rect">
              <a:avLst/>
            </a:prstGeom>
            <a:noFill/>
          </p:spPr>
          <p:txBody>
            <a:bodyPr wrap="square" rtlCol="0">
              <a:spAutoFit/>
            </a:bodyPr>
            <a:lstStyle/>
            <a:p>
              <a:pPr algn="ctr"/>
              <a:r>
                <a:rPr lang="de-DE" b="1" dirty="0" smtClean="0">
                  <a:solidFill>
                    <a:schemeClr val="bg1"/>
                  </a:solidFill>
                </a:rPr>
                <a:t>Neuer </a:t>
              </a:r>
            </a:p>
            <a:p>
              <a:pPr algn="ctr"/>
              <a:r>
                <a:rPr lang="de-DE" b="1" dirty="0" smtClean="0">
                  <a:solidFill>
                    <a:schemeClr val="bg1"/>
                  </a:solidFill>
                </a:rPr>
                <a:t>Kompetenzbereich</a:t>
              </a:r>
              <a:endParaRPr lang="de-DE" b="1" dirty="0">
                <a:solidFill>
                  <a:schemeClr val="bg1"/>
                </a:solidFill>
              </a:endParaRPr>
            </a:p>
          </p:txBody>
        </p:sp>
        <p:cxnSp>
          <p:nvCxnSpPr>
            <p:cNvPr id="11" name="Gerade Verbindung mit Pfeil 10"/>
            <p:cNvCxnSpPr/>
            <p:nvPr/>
          </p:nvCxnSpPr>
          <p:spPr>
            <a:xfrm flipH="1" flipV="1">
              <a:off x="3059832" y="2996952"/>
              <a:ext cx="3017982" cy="216024"/>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blinds(horizontal)">
                                      <p:cBhvr>
                                        <p:cTn id="23" dur="500"/>
                                        <p:tgtEl>
                                          <p:spTgt spid="8">
                                            <p:txEl>
                                              <p:pRg st="3" end="3"/>
                                            </p:txEl>
                                          </p:spTgt>
                                        </p:tgtEl>
                                      </p:cBhvr>
                                    </p:animEffect>
                                  </p:childTnLst>
                                </p:cTn>
                              </p:par>
                              <p:par>
                                <p:cTn id="24" presetID="2" presetClass="entr" presetSubtype="4" fill="hold" grpId="1"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par>
                                <p:cTn id="28" presetID="55" presetClass="entr" presetSubtype="0"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1000" fill="hold"/>
                                        <p:tgtEl>
                                          <p:spTgt spid="14"/>
                                        </p:tgtEl>
                                        <p:attrNameLst>
                                          <p:attrName>ppt_w</p:attrName>
                                        </p:attrNameLst>
                                      </p:cBhvr>
                                      <p:tavLst>
                                        <p:tav tm="0">
                                          <p:val>
                                            <p:strVal val="#ppt_w*0.70"/>
                                          </p:val>
                                        </p:tav>
                                        <p:tav tm="100000">
                                          <p:val>
                                            <p:strVal val="#ppt_w"/>
                                          </p:val>
                                        </p:tav>
                                      </p:tavLst>
                                    </p:anim>
                                    <p:anim calcmode="lin" valueType="num">
                                      <p:cBhvr>
                                        <p:cTn id="31" dur="1000" fill="hold"/>
                                        <p:tgtEl>
                                          <p:spTgt spid="14"/>
                                        </p:tgtEl>
                                        <p:attrNameLst>
                                          <p:attrName>ppt_h</p:attrName>
                                        </p:attrNameLst>
                                      </p:cBhvr>
                                      <p:tavLst>
                                        <p:tav tm="0">
                                          <p:val>
                                            <p:strVal val="#ppt_h"/>
                                          </p:val>
                                        </p:tav>
                                        <p:tav tm="100000">
                                          <p:val>
                                            <p:strVal val="#ppt_h"/>
                                          </p:val>
                                        </p:tav>
                                      </p:tavLst>
                                    </p:anim>
                                    <p:animEffect transition="in" filter="fade">
                                      <p:cBhvr>
                                        <p:cTn id="32" dur="1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xit" presetSubtype="0" fill="hold" nodeType="clickEffect">
                                  <p:stCondLst>
                                    <p:cond delay="0"/>
                                  </p:stCondLst>
                                  <p:childTnLst>
                                    <p:anim calcmode="lin" valueType="num">
                                      <p:cBhvr>
                                        <p:cTn id="36" dur="1000"/>
                                        <p:tgtEl>
                                          <p:spTgt spid="14"/>
                                        </p:tgtEl>
                                        <p:attrNameLst>
                                          <p:attrName>ppt_w</p:attrName>
                                        </p:attrNameLst>
                                      </p:cBhvr>
                                      <p:tavLst>
                                        <p:tav tm="0">
                                          <p:val>
                                            <p:strVal val="ppt_w"/>
                                          </p:val>
                                        </p:tav>
                                        <p:tav tm="100000">
                                          <p:val>
                                            <p:strVal val="ppt_w*0.70"/>
                                          </p:val>
                                        </p:tav>
                                      </p:tavLst>
                                    </p:anim>
                                    <p:anim calcmode="lin" valueType="num">
                                      <p:cBhvr>
                                        <p:cTn id="37" dur="1000"/>
                                        <p:tgtEl>
                                          <p:spTgt spid="14"/>
                                        </p:tgtEl>
                                        <p:attrNameLst>
                                          <p:attrName>ppt_h</p:attrName>
                                        </p:attrNameLst>
                                      </p:cBhvr>
                                      <p:tavLst>
                                        <p:tav tm="0">
                                          <p:val>
                                            <p:strVal val="ppt_h"/>
                                          </p:val>
                                        </p:tav>
                                        <p:tav tm="100000">
                                          <p:val>
                                            <p:strVal val="ppt_h"/>
                                          </p:val>
                                        </p:tav>
                                      </p:tavLst>
                                    </p:anim>
                                    <p:animEffect transition="out" filter="fade">
                                      <p:cBhvr>
                                        <p:cTn id="38" dur="1000"/>
                                        <p:tgtEl>
                                          <p:spTgt spid="14"/>
                                        </p:tgtEl>
                                      </p:cBhvr>
                                    </p:animEffect>
                                    <p:set>
                                      <p:cBhvr>
                                        <p:cTn id="39" dur="1" fill="hold">
                                          <p:stCondLst>
                                            <p:cond delay="999"/>
                                          </p:stCondLst>
                                        </p:cTn>
                                        <p:tgtEl>
                                          <p:spTgt spid="14"/>
                                        </p:tgtEl>
                                        <p:attrNameLst>
                                          <p:attrName>style.visibility</p:attrName>
                                        </p:attrNameLst>
                                      </p:cBhvr>
                                      <p:to>
                                        <p:strVal val="hidden"/>
                                      </p:to>
                                    </p:set>
                                  </p:childTnLst>
                                </p:cTn>
                              </p:par>
                              <p:par>
                                <p:cTn id="40" presetID="21" presetClass="emph" presetSubtype="0" fill="hold" nodeType="withEffect">
                                  <p:stCondLst>
                                    <p:cond delay="0"/>
                                  </p:stCondLst>
                                  <p:childTnLst>
                                    <p:animClr clrSpc="hsl" dir="cw">
                                      <p:cBhvr override="childStyle">
                                        <p:cTn id="41" dur="500" fill="hold"/>
                                        <p:tgtEl>
                                          <p:spTgt spid="8">
                                            <p:txEl>
                                              <p:pRg st="3" end="3"/>
                                            </p:txEl>
                                          </p:spTgt>
                                        </p:tgtEl>
                                        <p:attrNameLst>
                                          <p:attrName>style.color</p:attrName>
                                        </p:attrNameLst>
                                      </p:cBhvr>
                                      <p:by>
                                        <p:hsl h="7200000" s="0" l="0"/>
                                      </p:by>
                                    </p:animClr>
                                    <p:animClr clrSpc="hsl" dir="cw">
                                      <p:cBhvr>
                                        <p:cTn id="42" dur="500" fill="hold"/>
                                        <p:tgtEl>
                                          <p:spTgt spid="8">
                                            <p:txEl>
                                              <p:pRg st="3" end="3"/>
                                            </p:txEl>
                                          </p:spTgt>
                                        </p:tgtEl>
                                        <p:attrNameLst>
                                          <p:attrName>fillcolor</p:attrName>
                                        </p:attrNameLst>
                                      </p:cBhvr>
                                      <p:by>
                                        <p:hsl h="7200000" s="0" l="0"/>
                                      </p:by>
                                    </p:animClr>
                                    <p:animClr clrSpc="hsl" dir="cw">
                                      <p:cBhvr>
                                        <p:cTn id="43" dur="500" fill="hold"/>
                                        <p:tgtEl>
                                          <p:spTgt spid="8">
                                            <p:txEl>
                                              <p:pRg st="3" end="3"/>
                                            </p:txEl>
                                          </p:spTgt>
                                        </p:tgtEl>
                                        <p:attrNameLst>
                                          <p:attrName>stroke.color</p:attrName>
                                        </p:attrNameLst>
                                      </p:cBhvr>
                                      <p:by>
                                        <p:hsl h="7200000" s="0" l="0"/>
                                      </p:by>
                                    </p:animClr>
                                    <p:set>
                                      <p:cBhvr>
                                        <p:cTn id="44" dur="500" fill="hold"/>
                                        <p:tgtEl>
                                          <p:spTgt spid="8">
                                            <p:txEl>
                                              <p:pRg st="3" end="3"/>
                                            </p:txEl>
                                          </p:spTgt>
                                        </p:tgtEl>
                                        <p:attrNameLst>
                                          <p:attrName>fill.type</p:attrName>
                                        </p:attrNameLst>
                                      </p:cBhvr>
                                      <p:to>
                                        <p:strVal val="solid"/>
                                      </p:to>
                                    </p:set>
                                  </p:childTnLst>
                                </p:cTn>
                              </p:par>
                              <p:par>
                                <p:cTn id="45" presetID="3" presetClass="exit" presetSubtype="10" fill="hold" grpId="2" nodeType="withEffect">
                                  <p:stCondLst>
                                    <p:cond delay="0"/>
                                  </p:stCondLst>
                                  <p:childTnLst>
                                    <p:animEffect transition="out" filter="blinds(horizontal)">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6" grpId="2" animBg="1"/>
      <p:bldP spid="8"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D5E76AB5-DEB8-437C-B72E-82F0CBE0F4A1}"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7</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422405"/>
          </a:xfrm>
        </p:spPr>
        <p:txBody>
          <a:bodyPr wrap="square" tIns="144000">
            <a:spAutoFit/>
          </a:bodyPr>
          <a:lstStyle>
            <a:defPPr lvl="0">
              <a:buNone/>
            </a:defPPr>
            <a:lvl1pPr lvl="0">
              <a:buNone/>
            </a:lvl1pPr>
          </a:lstStyle>
          <a:p>
            <a:pPr lvl="0" algn="ctr" hangingPunct="1"/>
            <a:r>
              <a:rPr lang="de-DE" sz="1800" dirty="0" smtClean="0">
                <a:solidFill>
                  <a:srgbClr val="E2001A"/>
                </a:solidFill>
                <a:latin typeface="Arial" pitchFamily="34" charset="0"/>
                <a:cs typeface="Arial" pitchFamily="34" charset="0"/>
              </a:rPr>
              <a:t>Strukturierung der Kompetenzbereiche</a:t>
            </a:r>
            <a:endParaRPr lang="de-DE" sz="1800" b="0" dirty="0">
              <a:latin typeface="Arial" pitchFamily="34" charset="0"/>
              <a:cs typeface="Arial" pitchFamily="34" charset="0"/>
            </a:endParaRPr>
          </a:p>
        </p:txBody>
      </p:sp>
      <p:graphicFrame>
        <p:nvGraphicFramePr>
          <p:cNvPr id="10" name="Tabelle 9"/>
          <p:cNvGraphicFramePr>
            <a:graphicFrameLocks noGrp="1"/>
          </p:cNvGraphicFramePr>
          <p:nvPr>
            <p:extLst>
              <p:ext uri="{D42A27DB-BD31-4B8C-83A1-F6EECF244321}">
                <p14:modId xmlns:p14="http://schemas.microsoft.com/office/powerpoint/2010/main" val="2258554824"/>
              </p:ext>
            </p:extLst>
          </p:nvPr>
        </p:nvGraphicFramePr>
        <p:xfrm>
          <a:off x="971600" y="2132856"/>
          <a:ext cx="6408712" cy="3200400"/>
        </p:xfrm>
        <a:graphic>
          <a:graphicData uri="http://schemas.openxmlformats.org/drawingml/2006/table">
            <a:tbl>
              <a:tblPr firstRow="1" bandRow="1">
                <a:tableStyleId>{5C22544A-7EE6-4342-B048-85BDC9FD1C3A}</a:tableStyleId>
              </a:tblPr>
              <a:tblGrid>
                <a:gridCol w="2934109"/>
                <a:gridCol w="1775909"/>
                <a:gridCol w="1698694"/>
              </a:tblGrid>
              <a:tr h="370840">
                <a:tc>
                  <a:txBody>
                    <a:bodyPr/>
                    <a:lstStyle/>
                    <a:p>
                      <a:r>
                        <a:rPr lang="de-DE" dirty="0" smtClean="0"/>
                        <a:t>Kompetenzbereich</a:t>
                      </a:r>
                      <a:endParaRPr lang="de-DE" dirty="0"/>
                    </a:p>
                  </a:txBody>
                  <a:tcPr anchor="ctr"/>
                </a:tc>
                <a:tc>
                  <a:txBody>
                    <a:bodyPr/>
                    <a:lstStyle/>
                    <a:p>
                      <a:r>
                        <a:rPr lang="de-DE" dirty="0" err="1" smtClean="0"/>
                        <a:t>bewegungsfeld</a:t>
                      </a:r>
                      <a:r>
                        <a:rPr lang="de-DE" dirty="0" smtClean="0"/>
                        <a:t>-</a:t>
                      </a:r>
                    </a:p>
                    <a:p>
                      <a:r>
                        <a:rPr lang="de-DE" dirty="0" smtClean="0"/>
                        <a:t>spezifisch</a:t>
                      </a:r>
                      <a:endParaRPr lang="de-DE" dirty="0"/>
                    </a:p>
                  </a:txBody>
                  <a:tcPr anchor="ctr">
                    <a:solidFill>
                      <a:schemeClr val="accent2">
                        <a:lumMod val="75000"/>
                      </a:schemeClr>
                    </a:solidFill>
                  </a:tcPr>
                </a:tc>
                <a:tc>
                  <a:txBody>
                    <a:bodyPr/>
                    <a:lstStyle/>
                    <a:p>
                      <a:r>
                        <a:rPr lang="de-DE" dirty="0" err="1" smtClean="0"/>
                        <a:t>bewegungsfeld</a:t>
                      </a:r>
                      <a:r>
                        <a:rPr lang="de-DE" dirty="0" smtClean="0"/>
                        <a:t>-übergreifend</a:t>
                      </a:r>
                      <a:endParaRPr lang="de-DE" dirty="0"/>
                    </a:p>
                  </a:txBody>
                  <a:tcPr anchor="ctr">
                    <a:solidFill>
                      <a:schemeClr val="accent2">
                        <a:lumMod val="75000"/>
                      </a:schemeClr>
                    </a:solidFill>
                  </a:tcPr>
                </a:tc>
              </a:tr>
              <a:tr h="370840">
                <a:tc>
                  <a:txBody>
                    <a:bodyPr/>
                    <a:lstStyle/>
                    <a:p>
                      <a:r>
                        <a:rPr lang="de-DE" b="1" dirty="0" smtClean="0">
                          <a:solidFill>
                            <a:schemeClr val="tx1"/>
                          </a:solidFill>
                        </a:rPr>
                        <a:t>Bewegungs- und Wahrnehmungskompetenz</a:t>
                      </a:r>
                      <a:endParaRPr lang="de-DE" b="1" dirty="0">
                        <a:solidFill>
                          <a:schemeClr val="tx1"/>
                        </a:solidFill>
                      </a:endParaRPr>
                    </a:p>
                  </a:txBody>
                  <a:tcPr anchor="ctr"/>
                </a:tc>
                <a:tc>
                  <a:txBody>
                    <a:bodyPr/>
                    <a:lstStyle/>
                    <a:p>
                      <a:pPr algn="ctr"/>
                      <a:r>
                        <a:rPr lang="de-DE" sz="3600" dirty="0" smtClean="0">
                          <a:sym typeface="Wingdings"/>
                        </a:rPr>
                        <a:t></a:t>
                      </a:r>
                      <a:endParaRPr lang="de-DE" sz="3600" dirty="0"/>
                    </a:p>
                  </a:txBody>
                  <a:tcPr anchor="ctr">
                    <a:solidFill>
                      <a:srgbClr val="FFC000"/>
                    </a:solidFill>
                  </a:tcPr>
                </a:tc>
                <a:tc>
                  <a:txBody>
                    <a:bodyPr/>
                    <a:lstStyle/>
                    <a:p>
                      <a:pPr algn="ctr"/>
                      <a:endParaRPr lang="de-DE" dirty="0"/>
                    </a:p>
                  </a:txBody>
                  <a:tcPr anchor="ctr"/>
                </a:tc>
              </a:tr>
              <a:tr h="370840">
                <a:tc>
                  <a:txBody>
                    <a:bodyPr/>
                    <a:lstStyle/>
                    <a:p>
                      <a:r>
                        <a:rPr lang="de-DE" b="1" dirty="0" smtClean="0">
                          <a:solidFill>
                            <a:schemeClr val="bg1"/>
                          </a:solidFill>
                        </a:rPr>
                        <a:t>Sachkompetenz</a:t>
                      </a:r>
                    </a:p>
                  </a:txBody>
                  <a:tcPr anchor="ctr">
                    <a:solidFill>
                      <a:schemeClr val="accent1">
                        <a:lumMod val="60000"/>
                        <a:lumOff val="40000"/>
                      </a:schemeClr>
                    </a:solidFill>
                  </a:tcPr>
                </a:tc>
                <a:tc>
                  <a:txBody>
                    <a:bodyPr/>
                    <a:lstStyle/>
                    <a:p>
                      <a:pPr algn="ctr"/>
                      <a:endParaRPr lang="de-DE" dirty="0"/>
                    </a:p>
                  </a:txBody>
                  <a:tcPr anchor="ctr">
                    <a:solidFill>
                      <a:schemeClr val="accent1">
                        <a:lumMod val="60000"/>
                        <a:lumOff val="40000"/>
                      </a:schemeClr>
                    </a:solidFill>
                  </a:tcPr>
                </a:tc>
                <a:tc>
                  <a:txBody>
                    <a:bodyPr/>
                    <a:lstStyle/>
                    <a:p>
                      <a:pPr algn="ctr"/>
                      <a:r>
                        <a:rPr lang="de-DE" sz="3600" dirty="0" smtClean="0">
                          <a:sym typeface="Wingdings"/>
                        </a:rPr>
                        <a:t></a:t>
                      </a:r>
                      <a:endParaRPr lang="de-DE" sz="3600" dirty="0"/>
                    </a:p>
                  </a:txBody>
                  <a:tcPr anchor="ctr">
                    <a:solidFill>
                      <a:srgbClr val="FFC000"/>
                    </a:solidFill>
                  </a:tcPr>
                </a:tc>
              </a:tr>
              <a:tr h="370840">
                <a:tc>
                  <a:txBody>
                    <a:bodyPr/>
                    <a:lstStyle/>
                    <a:p>
                      <a:r>
                        <a:rPr lang="de-DE" b="1" dirty="0" smtClean="0">
                          <a:solidFill>
                            <a:schemeClr val="bg1"/>
                          </a:solidFill>
                        </a:rPr>
                        <a:t>Methodenkompetenz</a:t>
                      </a:r>
                      <a:endParaRPr lang="de-DE" b="1" dirty="0">
                        <a:solidFill>
                          <a:schemeClr val="bg1"/>
                        </a:solidFill>
                      </a:endParaRPr>
                    </a:p>
                  </a:txBody>
                  <a:tcPr anchor="ctr">
                    <a:solidFill>
                      <a:schemeClr val="accent1">
                        <a:lumMod val="60000"/>
                        <a:lumOff val="40000"/>
                      </a:schemeClr>
                    </a:solidFill>
                  </a:tcPr>
                </a:tc>
                <a:tc>
                  <a:txBody>
                    <a:bodyPr/>
                    <a:lstStyle/>
                    <a:p>
                      <a:pPr algn="ctr"/>
                      <a:endParaRPr lang="de-DE" dirty="0"/>
                    </a:p>
                  </a:txBody>
                  <a:tcPr anchor="ctr">
                    <a:solidFill>
                      <a:schemeClr val="accent1">
                        <a:lumMod val="60000"/>
                        <a:lumOff val="40000"/>
                      </a:schemeClr>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3600" dirty="0" smtClean="0">
                          <a:sym typeface="Wingdings"/>
                        </a:rPr>
                        <a:t></a:t>
                      </a:r>
                      <a:endParaRPr lang="de-DE" sz="3600" dirty="0"/>
                    </a:p>
                  </a:txBody>
                  <a:tcPr anchor="ctr">
                    <a:solidFill>
                      <a:srgbClr val="FFC000"/>
                    </a:solidFill>
                  </a:tcPr>
                </a:tc>
              </a:tr>
              <a:tr h="370840">
                <a:tc>
                  <a:txBody>
                    <a:bodyPr/>
                    <a:lstStyle/>
                    <a:p>
                      <a:r>
                        <a:rPr lang="de-DE" b="1" dirty="0" smtClean="0">
                          <a:solidFill>
                            <a:schemeClr val="bg1"/>
                          </a:solidFill>
                        </a:rPr>
                        <a:t>Urteilskompetenz</a:t>
                      </a:r>
                      <a:endParaRPr lang="de-DE" b="1" dirty="0">
                        <a:solidFill>
                          <a:schemeClr val="bg1"/>
                        </a:solidFill>
                      </a:endParaRPr>
                    </a:p>
                  </a:txBody>
                  <a:tcPr anchor="ctr">
                    <a:solidFill>
                      <a:schemeClr val="accent1">
                        <a:lumMod val="60000"/>
                        <a:lumOff val="40000"/>
                      </a:schemeClr>
                    </a:solidFill>
                  </a:tcPr>
                </a:tc>
                <a:tc>
                  <a:txBody>
                    <a:bodyPr/>
                    <a:lstStyle/>
                    <a:p>
                      <a:pPr algn="ctr"/>
                      <a:endParaRPr lang="de-DE" dirty="0"/>
                    </a:p>
                  </a:txBody>
                  <a:tcPr anchor="ctr">
                    <a:solidFill>
                      <a:schemeClr val="accent1">
                        <a:lumMod val="60000"/>
                        <a:lumOff val="40000"/>
                      </a:schemeClr>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3600" dirty="0" smtClean="0">
                          <a:sym typeface="Wingdings"/>
                        </a:rPr>
                        <a:t></a:t>
                      </a:r>
                      <a:endParaRPr lang="de-DE" sz="3600" dirty="0"/>
                    </a:p>
                  </a:txBody>
                  <a:tcPr anchor="ctr">
                    <a:solidFill>
                      <a:srgbClr val="FFC000"/>
                    </a:solidFill>
                  </a:tcPr>
                </a:tc>
              </a:tr>
            </a:tbl>
          </a:graphicData>
        </a:graphic>
      </p:graphicFrame>
      <p:sp>
        <p:nvSpPr>
          <p:cNvPr id="6"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F4B6B41B-CE52-4727-AADD-C1769C638F5B}"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8</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1"/>
            <a:ext cx="8064360" cy="2084399"/>
          </a:xfrm>
        </p:spPr>
        <p:txBody>
          <a:bodyPr wrap="square" tIns="144000">
            <a:spAutoFit/>
          </a:bodyPr>
          <a:lstStyle>
            <a:defPPr lvl="0">
              <a:buNone/>
            </a:defPPr>
            <a:lvl1pPr lvl="0">
              <a:buNone/>
            </a:lvl1pPr>
          </a:lstStyle>
          <a:p>
            <a:pPr lvl="0" hangingPunct="1">
              <a:tabLst>
                <a:tab pos="0" algn="l"/>
                <a:tab pos="914400" algn="l"/>
                <a:tab pos="1828800" algn="l"/>
                <a:tab pos="2741613" algn="l"/>
                <a:tab pos="3657600" algn="l"/>
                <a:tab pos="4572000" algn="l"/>
                <a:tab pos="5484813" algn="l"/>
                <a:tab pos="6399213" algn="l"/>
                <a:tab pos="7315200" algn="l"/>
                <a:tab pos="8229600" algn="l"/>
                <a:tab pos="9144000" algn="l"/>
                <a:tab pos="10058400" algn="l"/>
              </a:tabLst>
            </a:pPr>
            <a:r>
              <a:rPr lang="de-DE" sz="1800" dirty="0">
                <a:solidFill>
                  <a:srgbClr val="E2001A"/>
                </a:solidFill>
                <a:latin typeface="Arial" pitchFamily="34" charset="0"/>
                <a:cs typeface="Arial" pitchFamily="34" charset="0"/>
              </a:rPr>
              <a:t>2</a:t>
            </a:r>
            <a:r>
              <a:rPr lang="de-DE" sz="1800" dirty="0" smtClean="0">
                <a:solidFill>
                  <a:srgbClr val="E2001A"/>
                </a:solidFill>
                <a:latin typeface="Arial" pitchFamily="34" charset="0"/>
                <a:cs typeface="Arial" pitchFamily="34" charset="0"/>
              </a:rPr>
              <a:t>. </a:t>
            </a:r>
            <a:r>
              <a:rPr lang="de-DE" sz="1800" dirty="0">
                <a:solidFill>
                  <a:srgbClr val="E2001A"/>
                </a:solidFill>
                <a:latin typeface="Arial" pitchFamily="34" charset="0"/>
                <a:cs typeface="Arial" pitchFamily="34" charset="0"/>
              </a:rPr>
              <a:t>Die wichtigsten Neuerungen </a:t>
            </a:r>
            <a:r>
              <a:rPr lang="de-DE" sz="1800" dirty="0" smtClean="0">
                <a:solidFill>
                  <a:srgbClr val="E2001A"/>
                </a:solidFill>
                <a:latin typeface="Arial" pitchFamily="34" charset="0"/>
                <a:cs typeface="Arial" pitchFamily="34" charset="0"/>
              </a:rPr>
              <a:t>(</a:t>
            </a:r>
            <a:r>
              <a:rPr lang="de-DE" sz="1800" dirty="0">
                <a:solidFill>
                  <a:srgbClr val="E2001A"/>
                </a:solidFill>
                <a:latin typeface="Arial" pitchFamily="34" charset="0"/>
                <a:cs typeface="Arial" pitchFamily="34" charset="0"/>
              </a:rPr>
              <a:t>b</a:t>
            </a:r>
            <a:r>
              <a:rPr lang="de-DE" sz="1800" dirty="0" smtClean="0">
                <a:solidFill>
                  <a:srgbClr val="E2001A"/>
                </a:solidFill>
                <a:latin typeface="Arial" pitchFamily="34" charset="0"/>
                <a:cs typeface="Arial" pitchFamily="34" charset="0"/>
              </a:rPr>
              <a:t>)</a:t>
            </a:r>
            <a:br>
              <a:rPr lang="de-DE" sz="1800" dirty="0" smtClean="0">
                <a:solidFill>
                  <a:srgbClr val="E2001A"/>
                </a:solidFill>
                <a:latin typeface="Arial" pitchFamily="34" charset="0"/>
                <a:cs typeface="Arial" pitchFamily="34" charset="0"/>
              </a:rPr>
            </a:b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r>
              <a:rPr lang="de-DE" sz="1800" b="0" dirty="0">
                <a:latin typeface="Arial" pitchFamily="34" charset="0"/>
                <a:cs typeface="Arial" pitchFamily="34" charset="0"/>
              </a:rPr>
              <a:t/>
            </a:r>
            <a:br>
              <a:rPr lang="de-DE" sz="1800" b="0" dirty="0">
                <a:latin typeface="Arial" pitchFamily="34" charset="0"/>
                <a:cs typeface="Arial" pitchFamily="34" charset="0"/>
              </a:rPr>
            </a:br>
            <a:endParaRPr lang="de-DE" sz="1800" b="0" dirty="0">
              <a:latin typeface="Arial" pitchFamily="34" charset="0"/>
              <a:cs typeface="Arial" pitchFamily="34" charset="0"/>
            </a:endParaRPr>
          </a:p>
        </p:txBody>
      </p:sp>
      <p:sp>
        <p:nvSpPr>
          <p:cNvPr id="8" name="Rechteck 7"/>
          <p:cNvSpPr/>
          <p:nvPr/>
        </p:nvSpPr>
        <p:spPr>
          <a:xfrm>
            <a:off x="467544" y="1928802"/>
            <a:ext cx="8064896" cy="4247317"/>
          </a:xfrm>
          <a:prstGeom prst="rect">
            <a:avLst/>
          </a:prstGeom>
        </p:spPr>
        <p:txBody>
          <a:bodyPr wrap="square">
            <a:spAutoFit/>
          </a:bodyPr>
          <a:lstStyle/>
          <a:p>
            <a:pPr marL="182563" indent="-182563">
              <a:buFont typeface="Wingdings" pitchFamily="2" charset="2"/>
              <a:buChar char="§"/>
            </a:pPr>
            <a:r>
              <a:rPr lang="de-DE" b="1" dirty="0" smtClean="0">
                <a:latin typeface="Arial" pitchFamily="34" charset="0"/>
                <a:cs typeface="Arial" pitchFamily="34" charset="0"/>
              </a:rPr>
              <a:t>Inhaltsfelder</a:t>
            </a:r>
            <a:r>
              <a:rPr lang="de-DE" dirty="0" smtClean="0">
                <a:latin typeface="Arial" pitchFamily="34" charset="0"/>
                <a:cs typeface="Arial" pitchFamily="34" charset="0"/>
              </a:rPr>
              <a:t> als kompetenzorientierte Akzentuierung der Pädagogischen Perspektiven</a:t>
            </a:r>
          </a:p>
          <a:p>
            <a:pPr marL="182563" indent="-182563">
              <a:buFont typeface="Wingdings" pitchFamily="2" charset="2"/>
              <a:buChar char="§"/>
            </a:pPr>
            <a:endParaRPr lang="de-DE" dirty="0" smtClean="0">
              <a:latin typeface="Arial" pitchFamily="34" charset="0"/>
              <a:cs typeface="Arial" pitchFamily="34" charset="0"/>
            </a:endParaRPr>
          </a:p>
          <a:p>
            <a:pPr marL="182563" indent="-182563">
              <a:buFont typeface="Wingdings" pitchFamily="2" charset="2"/>
              <a:buChar char="§"/>
            </a:pPr>
            <a:r>
              <a:rPr lang="de-DE" b="1" dirty="0" smtClean="0">
                <a:latin typeface="Arial" pitchFamily="34" charset="0"/>
                <a:cs typeface="Arial" pitchFamily="34" charset="0"/>
              </a:rPr>
              <a:t>Inhaltliche Kerne</a:t>
            </a:r>
            <a:r>
              <a:rPr lang="de-DE" dirty="0" smtClean="0">
                <a:latin typeface="Arial" pitchFamily="34" charset="0"/>
                <a:cs typeface="Arial" pitchFamily="34" charset="0"/>
              </a:rPr>
              <a:t> als Strukturierung der Bewegungsfelder und Sportbereiche im Sportunterricht</a:t>
            </a:r>
          </a:p>
          <a:p>
            <a:pPr marL="182563" indent="-182563">
              <a:buFont typeface="Wingdings" pitchFamily="2" charset="2"/>
              <a:buChar char="§"/>
            </a:pPr>
            <a:endParaRPr lang="de-DE" dirty="0" smtClean="0">
              <a:latin typeface="Arial" pitchFamily="34" charset="0"/>
              <a:cs typeface="Arial" pitchFamily="34" charset="0"/>
            </a:endParaRPr>
          </a:p>
          <a:p>
            <a:pPr marL="182563" indent="-182563">
              <a:buFont typeface="Wingdings" pitchFamily="2" charset="2"/>
              <a:buChar char="§"/>
            </a:pPr>
            <a:r>
              <a:rPr lang="de-DE" dirty="0" smtClean="0">
                <a:latin typeface="Arial" pitchFamily="34" charset="0"/>
                <a:cs typeface="Arial" pitchFamily="34" charset="0"/>
              </a:rPr>
              <a:t>BF/SB </a:t>
            </a:r>
            <a:r>
              <a:rPr lang="de-DE" dirty="0">
                <a:latin typeface="Arial" pitchFamily="34" charset="0"/>
                <a:cs typeface="Arial" pitchFamily="34" charset="0"/>
              </a:rPr>
              <a:t>1 (Den Körper wahrnehmen und Bewegungsfähigkeiten ausprägen) </a:t>
            </a:r>
            <a:r>
              <a:rPr lang="de-DE" b="1" dirty="0">
                <a:latin typeface="Arial" pitchFamily="34" charset="0"/>
                <a:cs typeface="Arial" pitchFamily="34" charset="0"/>
              </a:rPr>
              <a:t>kann P</a:t>
            </a:r>
            <a:r>
              <a:rPr lang="de-DE" b="1" dirty="0" smtClean="0">
                <a:latin typeface="Arial" pitchFamily="34" charset="0"/>
                <a:cs typeface="Arial" pitchFamily="34" charset="0"/>
              </a:rPr>
              <a:t>rofil bildend </a:t>
            </a:r>
            <a:r>
              <a:rPr lang="de-DE" dirty="0">
                <a:latin typeface="Arial" pitchFamily="34" charset="0"/>
                <a:cs typeface="Arial" pitchFamily="34" charset="0"/>
              </a:rPr>
              <a:t>im Grundkurs </a:t>
            </a:r>
            <a:r>
              <a:rPr lang="de-DE" dirty="0" smtClean="0">
                <a:latin typeface="Arial" pitchFamily="34" charset="0"/>
                <a:cs typeface="Arial" pitchFamily="34" charset="0"/>
              </a:rPr>
              <a:t>sein</a:t>
            </a:r>
          </a:p>
          <a:p>
            <a:pPr marL="182563" indent="-182563">
              <a:buFont typeface="Wingdings" pitchFamily="2" charset="2"/>
              <a:buChar char="§"/>
            </a:pPr>
            <a:endParaRPr lang="de-DE" dirty="0" smtClean="0">
              <a:latin typeface="Arial" pitchFamily="34" charset="0"/>
              <a:cs typeface="Arial" pitchFamily="34" charset="0"/>
            </a:endParaRPr>
          </a:p>
          <a:p>
            <a:pPr marL="182563" indent="-182563">
              <a:buFont typeface="Wingdings" pitchFamily="2" charset="2"/>
              <a:buChar char="§"/>
            </a:pPr>
            <a:r>
              <a:rPr lang="de-DE" dirty="0" smtClean="0">
                <a:latin typeface="Arial" pitchFamily="34" charset="0"/>
                <a:cs typeface="Arial" pitchFamily="34" charset="0"/>
              </a:rPr>
              <a:t>Die </a:t>
            </a:r>
            <a:r>
              <a:rPr lang="de-DE" dirty="0">
                <a:latin typeface="Arial" pitchFamily="34" charset="0"/>
                <a:cs typeface="Arial" pitchFamily="34" charset="0"/>
              </a:rPr>
              <a:t>Inhalte der zukünftigen zentralen Prüfungen (P2) ergeben sich nun aus den Inhaltsfeldern </a:t>
            </a:r>
            <a:r>
              <a:rPr lang="de-DE" dirty="0" smtClean="0">
                <a:latin typeface="Arial" pitchFamily="34" charset="0"/>
                <a:cs typeface="Arial" pitchFamily="34" charset="0"/>
                <a:sym typeface="Wingdings" pitchFamily="2" charset="2"/>
              </a:rPr>
              <a:t></a:t>
            </a:r>
            <a:r>
              <a:rPr lang="de-DE" dirty="0" smtClean="0">
                <a:latin typeface="Arial" pitchFamily="34" charset="0"/>
                <a:cs typeface="Arial" pitchFamily="34" charset="0"/>
              </a:rPr>
              <a:t> </a:t>
            </a:r>
            <a:r>
              <a:rPr lang="de-DE" b="1" dirty="0">
                <a:latin typeface="Arial" pitchFamily="34" charset="0"/>
                <a:cs typeface="Arial" pitchFamily="34" charset="0"/>
              </a:rPr>
              <a:t>Kompatibilität von Abiturprüfung und Lehrplan </a:t>
            </a:r>
            <a:r>
              <a:rPr lang="de-DE" b="1" dirty="0" smtClean="0">
                <a:latin typeface="Arial" pitchFamily="34" charset="0"/>
                <a:cs typeface="Arial" pitchFamily="34" charset="0"/>
              </a:rPr>
              <a:t>ist somit gegeben</a:t>
            </a:r>
          </a:p>
          <a:p>
            <a:pPr marL="182563" indent="-182563">
              <a:buFont typeface="Wingdings" pitchFamily="2" charset="2"/>
              <a:buChar char="§"/>
            </a:pPr>
            <a:endParaRPr lang="de-DE" dirty="0" smtClean="0">
              <a:latin typeface="Arial" pitchFamily="34" charset="0"/>
              <a:cs typeface="Arial" pitchFamily="34" charset="0"/>
            </a:endParaRPr>
          </a:p>
          <a:p>
            <a:pPr marL="182563" indent="-182563">
              <a:buFont typeface="Wingdings" pitchFamily="2" charset="2"/>
              <a:buChar char="§"/>
            </a:pPr>
            <a:r>
              <a:rPr lang="de-DE" b="1" dirty="0" smtClean="0">
                <a:latin typeface="Arial" pitchFamily="34" charset="0"/>
                <a:cs typeface="Arial" pitchFamily="34" charset="0"/>
              </a:rPr>
              <a:t>Erhöhte </a:t>
            </a:r>
            <a:r>
              <a:rPr lang="de-DE" b="1" dirty="0">
                <a:latin typeface="Arial" pitchFamily="34" charset="0"/>
                <a:cs typeface="Arial" pitchFamily="34" charset="0"/>
              </a:rPr>
              <a:t>Vergleichbarkei</a:t>
            </a:r>
            <a:r>
              <a:rPr lang="de-DE" dirty="0">
                <a:latin typeface="Arial" pitchFamily="34" charset="0"/>
                <a:cs typeface="Arial" pitchFamily="34" charset="0"/>
              </a:rPr>
              <a:t>t unterschiedlicher Kursprofile durch </a:t>
            </a:r>
            <a:r>
              <a:rPr lang="de-DE" dirty="0" err="1">
                <a:latin typeface="Arial" pitchFamily="34" charset="0"/>
                <a:cs typeface="Arial" pitchFamily="34" charset="0"/>
              </a:rPr>
              <a:t>Obligatorik</a:t>
            </a:r>
            <a:r>
              <a:rPr lang="de-DE" dirty="0">
                <a:latin typeface="Arial" pitchFamily="34" charset="0"/>
                <a:cs typeface="Arial" pitchFamily="34" charset="0"/>
              </a:rPr>
              <a:t> in </a:t>
            </a:r>
            <a:r>
              <a:rPr lang="de-DE" dirty="0" smtClean="0">
                <a:latin typeface="Arial" pitchFamily="34" charset="0"/>
                <a:cs typeface="Arial" pitchFamily="34" charset="0"/>
              </a:rPr>
              <a:t>den bewegungsfeldübergreifenden </a:t>
            </a:r>
            <a:r>
              <a:rPr lang="de-DE" dirty="0">
                <a:latin typeface="Arial" pitchFamily="34" charset="0"/>
                <a:cs typeface="Arial" pitchFamily="34" charset="0"/>
              </a:rPr>
              <a:t>Kompetenzerwartungen</a:t>
            </a:r>
          </a:p>
        </p:txBody>
      </p:sp>
      <p:sp>
        <p:nvSpPr>
          <p:cNvPr id="7"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    Der neue Kernlehrplan Erziehungswissenschaft im Überblick      ">
    <p:spTree>
      <p:nvGrpSpPr>
        <p:cNvPr id="1" name=""/>
        <p:cNvGrpSpPr/>
        <p:nvPr/>
      </p:nvGrpSpPr>
      <p:grpSpPr>
        <a:xfrm>
          <a:off x="0" y="0"/>
          <a:ext cx="0" cy="0"/>
          <a:chOff x="0" y="0"/>
          <a:chExt cx="0" cy="0"/>
        </a:xfrm>
      </p:grpSpPr>
      <p:sp>
        <p:nvSpPr>
          <p:cNvPr id="2" name="Foliennummernplatzhalter 4"/>
          <p:cNvSpPr/>
          <p:nvPr/>
        </p:nvSpPr>
        <p:spPr>
          <a:xfrm>
            <a:off x="539640" y="6453359"/>
            <a:ext cx="28908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fld id="{93E6B163-2072-4234-A669-D61CBEF34849}" type="slidenum">
              <a:rPr/>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t>9</a:t>
            </a:fld>
            <a:endParaRPr lang="de-DE" sz="800" b="0" i="0" u="none" strike="noStrike" baseline="0">
              <a:ln>
                <a:noFill/>
              </a:ln>
              <a:solidFill>
                <a:srgbClr val="000000"/>
              </a:solidFill>
              <a:latin typeface="Arial" pitchFamily="34"/>
              <a:ea typeface="ＭＳ Ｐゴシック" pitchFamily="2"/>
              <a:cs typeface="ＭＳ Ｐゴシック" pitchFamily="2"/>
            </a:endParaRPr>
          </a:p>
        </p:txBody>
      </p:sp>
      <p:sp>
        <p:nvSpPr>
          <p:cNvPr id="4" name="Titel 3"/>
          <p:cNvSpPr txBox="1">
            <a:spLocks noGrp="1"/>
          </p:cNvSpPr>
          <p:nvPr>
            <p:ph type="title" idx="4294967295"/>
          </p:nvPr>
        </p:nvSpPr>
        <p:spPr>
          <a:xfrm>
            <a:off x="468000" y="1196640"/>
            <a:ext cx="8064360" cy="3161617"/>
          </a:xfrm>
        </p:spPr>
        <p:txBody>
          <a:bodyPr wrap="square" tIns="144000">
            <a:spAutoFit/>
          </a:bodyPr>
          <a:lstStyle>
            <a:defPPr lvl="0">
              <a:buNone/>
            </a:defPPr>
            <a:lvl1pPr lvl="0">
              <a:buNone/>
            </a:lvl1pPr>
          </a:lstStyle>
          <a:p>
            <a:pPr lvl="0" algn="ctr" hangingPunct="1"/>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a:solidFill>
                  <a:srgbClr val="E2001A"/>
                </a:solidFill>
                <a:latin typeface="Arial" pitchFamily="34" charset="0"/>
                <a:cs typeface="Arial" pitchFamily="34" charset="0"/>
              </a:rPr>
              <a:t/>
            </a:r>
            <a:br>
              <a:rPr lang="de-DE" sz="2400" dirty="0">
                <a:solidFill>
                  <a:srgbClr val="E2001A"/>
                </a:solidFill>
                <a:latin typeface="Arial" pitchFamily="34" charset="0"/>
                <a:cs typeface="Arial" pitchFamily="34" charset="0"/>
              </a:rPr>
            </a:br>
            <a:r>
              <a:rPr lang="de-DE" sz="2400" dirty="0" smtClean="0">
                <a:solidFill>
                  <a:srgbClr val="E2001A"/>
                </a:solidFill>
                <a:latin typeface="Arial" pitchFamily="34" charset="0"/>
                <a:cs typeface="Arial" pitchFamily="34" charset="0"/>
              </a:rPr>
              <a:t>II. Der </a:t>
            </a:r>
            <a:r>
              <a:rPr lang="de-DE" sz="2400" dirty="0">
                <a:solidFill>
                  <a:srgbClr val="E2001A"/>
                </a:solidFill>
                <a:latin typeface="Arial" pitchFamily="34" charset="0"/>
                <a:cs typeface="Arial" pitchFamily="34" charset="0"/>
              </a:rPr>
              <a:t>neue </a:t>
            </a:r>
            <a:r>
              <a:rPr lang="de-DE" sz="2400" dirty="0" smtClean="0">
                <a:solidFill>
                  <a:srgbClr val="E2001A"/>
                </a:solidFill>
                <a:latin typeface="Arial" pitchFamily="34" charset="0"/>
                <a:cs typeface="Arial" pitchFamily="34" charset="0"/>
              </a:rPr>
              <a:t>KLP Sport  </a:t>
            </a:r>
            <a:r>
              <a:rPr lang="de-DE" sz="2400" dirty="0" err="1" smtClean="0">
                <a:solidFill>
                  <a:srgbClr val="E2001A"/>
                </a:solidFill>
                <a:latin typeface="Arial" pitchFamily="34" charset="0"/>
                <a:cs typeface="Arial" pitchFamily="34" charset="0"/>
              </a:rPr>
              <a:t>GOSt</a:t>
            </a:r>
            <a:r>
              <a:rPr lang="de-DE" sz="2400" dirty="0" smtClean="0">
                <a:solidFill>
                  <a:srgbClr val="E2001A"/>
                </a:solidFill>
                <a:latin typeface="Arial" pitchFamily="34" charset="0"/>
                <a:cs typeface="Arial" pitchFamily="34" charset="0"/>
              </a:rPr>
              <a:t> im </a:t>
            </a:r>
            <a:r>
              <a:rPr lang="de-DE" sz="2400" dirty="0">
                <a:solidFill>
                  <a:srgbClr val="E2001A"/>
                </a:solidFill>
                <a:latin typeface="Arial" pitchFamily="34" charset="0"/>
                <a:cs typeface="Arial" pitchFamily="34" charset="0"/>
              </a:rPr>
              <a:t>Überblick </a:t>
            </a:r>
            <a:r>
              <a:rPr lang="de-DE" sz="1800" dirty="0">
                <a:solidFill>
                  <a:srgbClr val="E2001A"/>
                </a:solidFill>
                <a:latin typeface="Arial" pitchFamily="34" charset="0"/>
                <a:cs typeface="Arial" pitchFamily="34" charset="0"/>
              </a:rPr>
              <a:t/>
            </a:r>
            <a:br>
              <a:rPr lang="de-DE" sz="1800" dirty="0">
                <a:solidFill>
                  <a:srgbClr val="E2001A"/>
                </a:solidFill>
                <a:latin typeface="Arial" pitchFamily="34" charset="0"/>
                <a:cs typeface="Arial" pitchFamily="34" charset="0"/>
              </a:rPr>
            </a:br>
            <a:r>
              <a:rPr lang="de-DE" sz="1800" b="0" dirty="0">
                <a:solidFill>
                  <a:srgbClr val="E2001A"/>
                </a:solidFill>
                <a:latin typeface="Arial" pitchFamily="34" charset="0"/>
                <a:cs typeface="Arial" pitchFamily="34" charset="0"/>
              </a:rPr>
              <a:t/>
            </a:r>
            <a:br>
              <a:rPr lang="de-DE" sz="1800" b="0" dirty="0">
                <a:solidFill>
                  <a:srgbClr val="E2001A"/>
                </a:solidFill>
                <a:latin typeface="Arial" pitchFamily="34" charset="0"/>
                <a:cs typeface="Arial" pitchFamily="34" charset="0"/>
              </a:rPr>
            </a:br>
            <a:r>
              <a:rPr lang="de-DE" sz="1800" b="0" dirty="0">
                <a:solidFill>
                  <a:srgbClr val="E2001A"/>
                </a:solidFill>
                <a:latin typeface="Arial" pitchFamily="34" charset="0"/>
                <a:cs typeface="Arial" pitchFamily="34" charset="0"/>
              </a:rPr>
              <a:t/>
            </a:r>
            <a:br>
              <a:rPr lang="de-DE" sz="1800" b="0" dirty="0">
                <a:solidFill>
                  <a:srgbClr val="E2001A"/>
                </a:solidFill>
                <a:latin typeface="Arial" pitchFamily="34" charset="0"/>
                <a:cs typeface="Arial" pitchFamily="34" charset="0"/>
              </a:rPr>
            </a:br>
            <a:r>
              <a:rPr lang="de-DE" dirty="0">
                <a:latin typeface="Arial" pitchFamily="34" charset="0"/>
                <a:cs typeface="Arial" pitchFamily="34" charset="0"/>
              </a:rPr>
              <a:t> </a:t>
            </a:r>
            <a:br>
              <a:rPr lang="de-DE" dirty="0">
                <a:latin typeface="Arial" pitchFamily="34" charset="0"/>
                <a:cs typeface="Arial" pitchFamily="34" charset="0"/>
              </a:rPr>
            </a:br>
            <a:endParaRPr lang="de-DE" dirty="0">
              <a:latin typeface="Arial" pitchFamily="34" charset="0"/>
              <a:cs typeface="Arial" pitchFamily="34" charset="0"/>
            </a:endParaRPr>
          </a:p>
        </p:txBody>
      </p:sp>
      <p:sp>
        <p:nvSpPr>
          <p:cNvPr id="5" name="Fußzeilenplatzhalter 3"/>
          <p:cNvSpPr/>
          <p:nvPr/>
        </p:nvSpPr>
        <p:spPr>
          <a:xfrm>
            <a:off x="900000" y="6453359"/>
            <a:ext cx="2087640" cy="341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lstStyle>
            <a:defPPr lvl="0">
              <a:buNone/>
            </a:defPPr>
            <a:lvl1pPr lvl="0">
              <a:buNone/>
            </a:lvl1pPr>
            <a:lvl2pPr lvl="1">
              <a:buClr>
                <a:srgbClr val="000000"/>
              </a:buClr>
              <a:buSzPct val="100000"/>
              <a:buFont typeface="Arial" pitchFamily="34"/>
              <a:buChar char="•"/>
            </a:lvl2pPr>
            <a:lvl3pPr lvl="2">
              <a:buClr>
                <a:srgbClr val="000000"/>
              </a:buClr>
              <a:buSzPct val="100000"/>
              <a:buFont typeface="Arial" pitchFamily="34"/>
              <a:buChar char="•"/>
            </a:lvl3pPr>
            <a:lvl4pPr lvl="3">
              <a:buClr>
                <a:srgbClr val="000000"/>
              </a:buClr>
              <a:buSzPct val="100000"/>
              <a:buFont typeface="Arial" pitchFamily="34"/>
              <a:buChar char="•"/>
            </a:lvl4pPr>
            <a:lvl5pPr lvl="4">
              <a:buClr>
                <a:srgbClr val="000000"/>
              </a:buClr>
              <a:buSzPct val="100000"/>
              <a:buFont typeface="Arial" pitchFamily="34"/>
              <a:buChar char="•"/>
            </a:lvl5pPr>
            <a:lvl6pPr lvl="5">
              <a:buClr>
                <a:srgbClr val="000000"/>
              </a:buClr>
              <a:buSzPct val="100000"/>
              <a:buFont typeface="Arial" pitchFamily="34"/>
              <a:buChar char="•"/>
            </a:lvl6pPr>
            <a:lvl7pPr lvl="6">
              <a:buClr>
                <a:srgbClr val="000000"/>
              </a:buClr>
              <a:buSzPct val="100000"/>
              <a:buFont typeface="Arial" pitchFamily="34"/>
              <a:buChar char="•"/>
            </a:lvl7pPr>
            <a:lvl8pPr lvl="7">
              <a:buClr>
                <a:srgbClr val="000000"/>
              </a:buClr>
              <a:buSzPct val="100000"/>
              <a:buFont typeface="Arial" pitchFamily="34"/>
              <a:buChar char="•"/>
            </a:lvl8pPr>
            <a:lvl9pPr lvl="8">
              <a:buClr>
                <a:srgbClr val="000000"/>
              </a:buClr>
              <a:buSzPct val="100000"/>
              <a:buFont typeface="Arial" pitchFamily="34"/>
              <a:buChar char="•"/>
            </a:lvl9pPr>
          </a:lstStyle>
          <a:p>
            <a:pPr lv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800" dirty="0"/>
              <a:t>Implementation KLP Sport  </a:t>
            </a:r>
            <a:r>
              <a:rPr lang="en-US" sz="800" dirty="0" err="1" smtClean="0"/>
              <a:t>GOSt</a:t>
            </a:r>
            <a:r>
              <a:rPr lang="en-US" sz="800" dirty="0" smtClean="0"/>
              <a:t> </a:t>
            </a:r>
            <a:r>
              <a:rPr lang="en-US" sz="800" dirty="0"/>
              <a:t>2013</a:t>
            </a:r>
            <a:endParaRPr lang="de-DE" sz="800" b="0" i="0" u="none" strike="noStrike" baseline="0" dirty="0">
              <a:ln>
                <a:noFill/>
              </a:ln>
              <a:solidFill>
                <a:srgbClr val="000000"/>
              </a:solidFill>
              <a:latin typeface="Arial" pitchFamily="34"/>
              <a:ea typeface="ＭＳ Ｐゴシック" pitchFamily="2"/>
              <a:cs typeface="ＭＳ Ｐゴシック" pitchFamily="2"/>
            </a:endParaRP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Standar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Titel9">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Titel10">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Titel11">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Titel12">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el1">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itel2">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itel3">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itel4">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itel5">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itel6">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itel7">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itel8">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1103</Words>
  <Application>Microsoft Office PowerPoint</Application>
  <PresentationFormat>Bildschirmpräsentation (4:3)</PresentationFormat>
  <Paragraphs>277</Paragraphs>
  <Slides>22</Slides>
  <Notes>19</Notes>
  <HiddenSlides>0</HiddenSlides>
  <MMClips>0</MMClips>
  <ScaleCrop>false</ScaleCrop>
  <HeadingPairs>
    <vt:vector size="6" baseType="variant">
      <vt:variant>
        <vt:lpstr>Design</vt:lpstr>
      </vt:variant>
      <vt:variant>
        <vt:i4>13</vt:i4>
      </vt:variant>
      <vt:variant>
        <vt:lpstr>Folientitel</vt:lpstr>
      </vt:variant>
      <vt:variant>
        <vt:i4>22</vt:i4>
      </vt:variant>
      <vt:variant>
        <vt:lpstr>Zielgruppenorientierte Präsentationen</vt:lpstr>
      </vt:variant>
      <vt:variant>
        <vt:i4>1</vt:i4>
      </vt:variant>
    </vt:vector>
  </HeadingPairs>
  <TitlesOfParts>
    <vt:vector size="36" baseType="lpstr">
      <vt:lpstr>Standard</vt:lpstr>
      <vt:lpstr>Titel1</vt:lpstr>
      <vt:lpstr>Titel2</vt:lpstr>
      <vt:lpstr>Titel3</vt:lpstr>
      <vt:lpstr>Titel4</vt:lpstr>
      <vt:lpstr>Titel5</vt:lpstr>
      <vt:lpstr>Titel6</vt:lpstr>
      <vt:lpstr>Titel7</vt:lpstr>
      <vt:lpstr>Titel8</vt:lpstr>
      <vt:lpstr>Titel9</vt:lpstr>
      <vt:lpstr>Titel10</vt:lpstr>
      <vt:lpstr>Titel11</vt:lpstr>
      <vt:lpstr>Titel12</vt:lpstr>
      <vt:lpstr>PowerPoint-Präsentation</vt:lpstr>
      <vt:lpstr>Agenda  I. Vom Lehrplan (1999) zum Kernlehrplan (2013) – Kontinuitäten und die wichtigsten Neuerungen  II.  Der neue Kernlehrplan Sport GOSt im Überblick  III.  Lernerfolgsüberprüfung, Leistungsbewertung und  Abiturprüfung    </vt:lpstr>
      <vt:lpstr>   I. Vom Lehrplan (1999) zum Kernlehrplan (2013) – Kontinuitäten und die wichtigsten Neuerungen      </vt:lpstr>
      <vt:lpstr>1. Die wichtigsten Kontinuitäten  </vt:lpstr>
      <vt:lpstr>PowerPoint-Präsentation</vt:lpstr>
      <vt:lpstr>2. Die wichtigsten Neuerungen (a)      </vt:lpstr>
      <vt:lpstr>Strukturierung der Kompetenzbereiche</vt:lpstr>
      <vt:lpstr>2. Die wichtigsten Neuerungen (b)      </vt:lpstr>
      <vt:lpstr>    II. Der neue KLP Sport  GOSt im Überblick      </vt:lpstr>
      <vt:lpstr>Der neue KLP Sport GOSt im Überblick (a)  Aufgaben und Ziele</vt:lpstr>
      <vt:lpstr>Der neue KLP Sport GOSt im Überblick (b)</vt:lpstr>
      <vt:lpstr>Der neue KLP Sport GOSt im Überblick (c) </vt:lpstr>
      <vt:lpstr>Der neue KLP Sport GOSt im Überblick (d) Exemplarische Konkretisierung der Progression in einem Inhaltsfeld:</vt:lpstr>
      <vt:lpstr>Der neue KLP Sport GOSt im Überblick (e)  </vt:lpstr>
      <vt:lpstr>Der neue KLP Sport GOSt im Überblick (f) Bewegungsfelder und Sportbereiche: Profilbildung</vt:lpstr>
      <vt:lpstr>    III. Lernerfolgsüberprüfung, Leistungsbewertung und Abiturprüfung     </vt:lpstr>
      <vt:lpstr>Lernerfolgsüberprüfung und Leistungsbewertung  Überprüfungsformen:</vt:lpstr>
      <vt:lpstr>PowerPoint-Präsentation</vt:lpstr>
      <vt:lpstr>Abiturprüfung  </vt:lpstr>
      <vt:lpstr>       Vielen Dank für Ihre Aufmerksamkeit!  Wir freuen uns auf Ihre Fragen!</vt:lpstr>
      <vt:lpstr>PowerPoint-Präsentation</vt:lpstr>
      <vt:lpstr>PowerPoint-Präsentation</vt:lpstr>
      <vt:lpstr>Fachleitertagung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Musiol</dc:creator>
  <cp:lastModifiedBy>Michael Link</cp:lastModifiedBy>
  <cp:revision>182</cp:revision>
  <dcterms:created xsi:type="dcterms:W3CDTF">2013-03-11T15:07:58Z</dcterms:created>
  <dcterms:modified xsi:type="dcterms:W3CDTF">2015-11-24T14:34:21Z</dcterms:modified>
</cp:coreProperties>
</file>